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3"/>
  </p:notesMasterIdLst>
  <p:sldIdLst>
    <p:sldId id="256" r:id="rId2"/>
    <p:sldId id="266" r:id="rId3"/>
    <p:sldId id="257" r:id="rId4"/>
    <p:sldId id="265" r:id="rId5"/>
    <p:sldId id="264" r:id="rId6"/>
    <p:sldId id="267" r:id="rId7"/>
    <p:sldId id="268" r:id="rId8"/>
    <p:sldId id="295" r:id="rId9"/>
    <p:sldId id="269" r:id="rId10"/>
    <p:sldId id="297" r:id="rId11"/>
    <p:sldId id="270" r:id="rId12"/>
    <p:sldId id="272" r:id="rId13"/>
    <p:sldId id="296" r:id="rId14"/>
    <p:sldId id="273" r:id="rId15"/>
    <p:sldId id="274" r:id="rId16"/>
    <p:sldId id="275" r:id="rId17"/>
    <p:sldId id="293" r:id="rId18"/>
    <p:sldId id="278" r:id="rId19"/>
    <p:sldId id="279" r:id="rId20"/>
    <p:sldId id="280" r:id="rId21"/>
    <p:sldId id="281" r:id="rId22"/>
    <p:sldId id="282" r:id="rId23"/>
    <p:sldId id="298" r:id="rId24"/>
    <p:sldId id="284" r:id="rId25"/>
    <p:sldId id="285" r:id="rId26"/>
    <p:sldId id="260" r:id="rId27"/>
    <p:sldId id="286" r:id="rId28"/>
    <p:sldId id="287" r:id="rId29"/>
    <p:sldId id="289" r:id="rId30"/>
    <p:sldId id="292" r:id="rId31"/>
    <p:sldId id="294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9900"/>
    <a:srgbClr val="003300"/>
    <a:srgbClr val="006600"/>
    <a:srgbClr val="2FB198"/>
    <a:srgbClr val="99FFCC"/>
    <a:srgbClr val="FF6699"/>
    <a:srgbClr val="FF9999"/>
    <a:srgbClr val="419F7B"/>
    <a:srgbClr val="3452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3" d="100"/>
          <a:sy n="43" d="100"/>
        </p:scale>
        <p:origin x="-1608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7060D-4183-4AE8-9808-018D0A3ED7CA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7C4C4-9272-48B0-8ABC-306F6AB5E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CBE184-B043-4D60-AD83-AB5F1174BBBC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80E106-7B42-49E0-B9BA-E4EFDDF7E663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88510-9514-4A38-951E-ABCB6451482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057400"/>
            <a:ext cx="4343400" cy="14478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4038600"/>
            <a:ext cx="4191000" cy="11430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3152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14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590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2C8BADA9-2A3D-4EFA-9707-0D0F3B268407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1016000" y="0"/>
            <a:ext cx="5867400" cy="3822700"/>
            <a:chOff x="640" y="0"/>
            <a:chExt cx="3696" cy="2408"/>
          </a:xfrm>
        </p:grpSpPr>
        <p:sp>
          <p:nvSpPr>
            <p:cNvPr id="12300" name="Rectangle 12"/>
            <p:cNvSpPr>
              <a:spLocks noChangeArrowheads="1"/>
            </p:cNvSpPr>
            <p:nvPr/>
          </p:nvSpPr>
          <p:spPr bwMode="auto">
            <a:xfrm>
              <a:off x="1184" y="1368"/>
              <a:ext cx="3152" cy="1040"/>
            </a:xfrm>
            <a:prstGeom prst="rect">
              <a:avLst/>
            </a:prstGeom>
            <a:noFill/>
            <a:ln w="9525">
              <a:solidFill>
                <a:srgbClr val="99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1" name="Rectangle 13"/>
            <p:cNvSpPr>
              <a:spLocks noChangeArrowheads="1"/>
            </p:cNvSpPr>
            <p:nvPr/>
          </p:nvSpPr>
          <p:spPr bwMode="auto">
            <a:xfrm>
              <a:off x="1333" y="1232"/>
              <a:ext cx="2859" cy="10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Freeform 14"/>
            <p:cNvSpPr>
              <a:spLocks/>
            </p:cNvSpPr>
            <p:nvPr/>
          </p:nvSpPr>
          <p:spPr bwMode="auto">
            <a:xfrm>
              <a:off x="640" y="0"/>
              <a:ext cx="683" cy="17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624" y="1416"/>
                </a:cxn>
              </a:cxnLst>
              <a:rect l="0" t="0" r="r" b="b"/>
              <a:pathLst>
                <a:path w="624" h="1416">
                  <a:moveTo>
                    <a:pt x="0" y="0"/>
                  </a:moveTo>
                  <a:lnTo>
                    <a:pt x="0" y="1416"/>
                  </a:lnTo>
                  <a:lnTo>
                    <a:pt x="624" y="141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3" name="Freeform 15"/>
            <p:cNvSpPr>
              <a:spLocks/>
            </p:cNvSpPr>
            <p:nvPr/>
          </p:nvSpPr>
          <p:spPr bwMode="auto">
            <a:xfrm>
              <a:off x="768" y="0"/>
              <a:ext cx="416" cy="20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624" y="1416"/>
                </a:cxn>
              </a:cxnLst>
              <a:rect l="0" t="0" r="r" b="b"/>
              <a:pathLst>
                <a:path w="624" h="1416">
                  <a:moveTo>
                    <a:pt x="0" y="0"/>
                  </a:moveTo>
                  <a:lnTo>
                    <a:pt x="0" y="1416"/>
                  </a:lnTo>
                  <a:lnTo>
                    <a:pt x="624" y="1416"/>
                  </a:lnTo>
                </a:path>
              </a:pathLst>
            </a:cu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2" name="Picture 11" descr="liam_ball_1.gif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3657600" y="381000"/>
            <a:ext cx="8667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35475-B7D2-4CB7-848E-A3CDC654A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600" y="381000"/>
            <a:ext cx="16764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381000"/>
            <a:ext cx="48768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FA5F8-431D-4444-AA4B-87F03F779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370013" y="247650"/>
            <a:ext cx="7772400" cy="5543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FAC30-BCF6-4BC4-B851-A55F7DE1A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F0034-7D33-428E-95FD-70181F17C09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6" descr="liam_ball_1.gif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04800" y="4572000"/>
            <a:ext cx="8667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8445A-C02A-46F7-AAB0-C149509952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1676400"/>
            <a:ext cx="2628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2628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E5650-FE3E-415E-99FB-DC55E67313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18B39-FFC7-4B31-9FB2-DAD5058E0B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14E05-922C-47DE-8FFF-8BD4629D02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63D2-166D-4000-9DBD-43E7929699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D4AEF-4924-427B-8395-B19647BB4A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itmap_125.bmp"/>
          <p:cNvPicPr>
            <a:picLocks noChangeAspect="1"/>
          </p:cNvPicPr>
          <p:nvPr userDrawn="1"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4400" y="1371600"/>
            <a:ext cx="5715000" cy="4572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1752600"/>
            <a:ext cx="5257800" cy="3962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2600" y="60531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F0A05-54F0-4A82-A43E-259516F0F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81000"/>
            <a:ext cx="563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1676400"/>
            <a:ext cx="5410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00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828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fld id="{87F288A8-6C74-4300-AECF-D83F95E5778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304800" y="165100"/>
            <a:ext cx="8813800" cy="6692900"/>
            <a:chOff x="192" y="104"/>
            <a:chExt cx="5552" cy="4216"/>
          </a:xfrm>
        </p:grpSpPr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192" y="104"/>
              <a:ext cx="3763" cy="640"/>
            </a:xfrm>
            <a:prstGeom prst="rect">
              <a:avLst/>
            </a:prstGeom>
            <a:noFill/>
            <a:ln w="9525">
              <a:solidFill>
                <a:srgbClr val="99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auto">
            <a:xfrm>
              <a:off x="296" y="192"/>
              <a:ext cx="3817" cy="6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>
              <a:off x="1112" y="751"/>
              <a:ext cx="0" cy="35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Freeform 15"/>
            <p:cNvSpPr>
              <a:spLocks/>
            </p:cNvSpPr>
            <p:nvPr/>
          </p:nvSpPr>
          <p:spPr bwMode="auto">
            <a:xfrm>
              <a:off x="640" y="680"/>
              <a:ext cx="5104" cy="1792"/>
            </a:xfrm>
            <a:custGeom>
              <a:avLst/>
              <a:gdLst/>
              <a:ahLst/>
              <a:cxnLst>
                <a:cxn ang="0">
                  <a:pos x="4816" y="0"/>
                </a:cxn>
                <a:cxn ang="0">
                  <a:pos x="0" y="0"/>
                </a:cxn>
                <a:cxn ang="0">
                  <a:pos x="0" y="1984"/>
                </a:cxn>
                <a:cxn ang="0">
                  <a:pos x="448" y="1984"/>
                </a:cxn>
              </a:cxnLst>
              <a:rect l="0" t="0" r="r" b="b"/>
              <a:pathLst>
                <a:path w="4816" h="1984">
                  <a:moveTo>
                    <a:pt x="4816" y="0"/>
                  </a:moveTo>
                  <a:lnTo>
                    <a:pt x="0" y="0"/>
                  </a:lnTo>
                  <a:lnTo>
                    <a:pt x="0" y="1984"/>
                  </a:lnTo>
                  <a:lnTo>
                    <a:pt x="448" y="1984"/>
                  </a:lnTo>
                </a:path>
              </a:pathLst>
            </a:cu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nsportal.ru/shkola/istoriya/library/urok-po-istorii-otechestvennaya-voina-1812-goda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estival.1september.ru/files/articles/53/5321/532123/img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0a1878d2-83c4-44a9-a1a8-25f0768162a3/9_99.swf?redirected=tru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deflection.swf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chool-collection.edu.ru/catalog/res/72581cea-a9be-40be-8d9c-8be04d58d167/view/" TargetMode="External"/><Relationship Id="rId4" Type="http://schemas.openxmlformats.org/officeDocument/2006/relationships/hyperlink" Target="http://dic.academic.ru/dic.nsf/enc_colier/6606/&#1052;&#1040;&#1064;&#1048;&#1053;&#1067;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chools.keldysh.ru/school1413/astronom/com/ref2.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strogalaxy.ru/forum/phpBB2/viewtopic.php?p=86109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7" Type="http://schemas.openxmlformats.org/officeDocument/2006/relationships/hyperlink" Target="http://ru.wikipedia.org/wiki/&#1060;&#1072;&#1081;&#1083;:Crossing_the_Neman_in_Russia_1812_by_Clark.jpg" TargetMode="Externa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hyperlink" Target="http://images.yandex.ru/yandsearch?p=3&amp;text=%D0%B8%D0%B7%20%D1%84%D0%B8%D0%BB%D1%8C%D0%BC%D0%B0%20%D0%B2%D0%BE%D0%B9%D0%BD%D0%B0%20%20%D0%B8%20%D0%BC%D0%B8%D1%80%20%D1%84%D0%BE%D1%82%D0%BE&amp;img_url=900igr.net/datas/istorija/Istorija-vojna-1812/0005-005-Borodinskoe-srazhenie.jpg&amp;pos=64&amp;rpt=simage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sergiojose/view/379199/" TargetMode="External"/><Relationship Id="rId13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12" Type="http://schemas.openxmlformats.org/officeDocument/2006/relationships/hyperlink" Target="http://ru.wikipedia.org/wiki/&#1060;&#1072;&#1081;&#1083;:Pavel_Chichagov-color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baku.ru/blg-list.php?id=91940&amp;usp_id=338723" TargetMode="Externa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hyperlink" Target="http://kutuzov.hut2.ru/Lichnost/RUS/vintgen.htm" TargetMode="External"/><Relationship Id="rId4" Type="http://schemas.openxmlformats.org/officeDocument/2006/relationships/hyperlink" Target="http://kutuzov.hut2.ru/Lichnost/RUS/Barklai.htm" TargetMode="Externa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picscdn.com/domain/anothersunrise.com/" TargetMode="Externa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ctor10.ru/phpBB2/viewtopic.php?p=44258&amp;sid=adf3abfec5f3e959f4435e74bd70db12" TargetMode="External"/><Relationship Id="rId5" Type="http://schemas.openxmlformats.org/officeDocument/2006/relationships/image" Target="../media/image42.jpeg"/><Relationship Id="rId4" Type="http://schemas.openxmlformats.org/officeDocument/2006/relationships/hyperlink" Target="http://ru.wikipedia.org/wiki/&#1060;&#1072;&#1081;&#1083;:Tuchkov_3_P_A.jp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iafilms.ru/index.php?id=7&amp;type=list&amp;gr=0&amp;pg=47" TargetMode="Externa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-collection.edu.ru/catalog/res/669bee80-e921-11dc-95ff-0800200c9a66/view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dia-news.ru/2007/11/" TargetMode="External"/><Relationship Id="rId5" Type="http://schemas.openxmlformats.org/officeDocument/2006/relationships/image" Target="../media/image47.gif"/><Relationship Id="rId4" Type="http://schemas.openxmlformats.org/officeDocument/2006/relationships/hyperlink" Target="http://www.en.edu.ru/shared/files/old/p0026.gif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60;&#1072;&#1081;&#1083;:Battle_of_Borodino_fragment_2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52;&#1072;&#1088;&#1080;&#1085;&#1072;\Desktop\&#1086;&#1090;&#1082;&#1088;&#1099;&#1090;&#1099;&#1081;%20&#1091;&#1088;&#1086;&#1082;%202012-13\&#1055;&#1088;&#1077;&#1079;&#1077;&#1085;&#1090;&#1072;&#1094;&#1080;&#1103;.ppt\jaeger_CUT_CUT_CUT_CUT.wav" TargetMode="External"/><Relationship Id="rId5" Type="http://schemas.openxmlformats.org/officeDocument/2006/relationships/image" Target="../media/image49.png"/><Relationship Id="rId4" Type="http://schemas.openxmlformats.org/officeDocument/2006/relationships/hyperlink" Target="http://blog.vitalyevsky.ru/archives/491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74214s002.edusite.ru/p66aa1.html" TargetMode="External"/><Relationship Id="rId13" Type="http://schemas.openxmlformats.org/officeDocument/2006/relationships/hyperlink" Target="http://www.klyaksa.net/htm/konkurs1/krosswords/index.htm" TargetMode="External"/><Relationship Id="rId18" Type="http://schemas.openxmlformats.org/officeDocument/2006/relationships/hyperlink" Target="http://www.tuchkovo.su/stranicy-istorii/istoriya-tuchkovo.htm" TargetMode="External"/><Relationship Id="rId3" Type="http://schemas.openxmlformats.org/officeDocument/2006/relationships/hyperlink" Target="http://school-collection.edu.ru/catalog/ext" TargetMode="External"/><Relationship Id="rId7" Type="http://schemas.openxmlformats.org/officeDocument/2006/relationships/hyperlink" Target="http://class-fizika.narod.ru/n091.htm" TargetMode="External"/><Relationship Id="rId12" Type="http://schemas.openxmlformats.org/officeDocument/2006/relationships/hyperlink" Target="mailto:&#1050;&#1083;&#1103;&#1082;&#1089;@.net" TargetMode="External"/><Relationship Id="rId17" Type="http://schemas.openxmlformats.org/officeDocument/2006/relationships/hyperlink" Target="http://scorpicora1.narod.ru/astronomia/mirag2.html" TargetMode="External"/><Relationship Id="rId2" Type="http://schemas.openxmlformats.org/officeDocument/2006/relationships/hyperlink" Target="http://www.tatarovo.ru/sound.html" TargetMode="External"/><Relationship Id="rId16" Type="http://schemas.openxmlformats.org/officeDocument/2006/relationships/hyperlink" Target="http://thelib.ru/books/valter_skott/pole_vaterloo-read.html" TargetMode="External"/><Relationship Id="rId20" Type="http://schemas.openxmlformats.org/officeDocument/2006/relationships/hyperlink" Target="http://www.mp3lemon.net/album/4519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xperiment.edu.ru/catalog.asp?cat_ob_no=12331" TargetMode="External"/><Relationship Id="rId11" Type="http://schemas.openxmlformats.org/officeDocument/2006/relationships/hyperlink" Target="http://www.interaktiveboard.ru/" TargetMode="External"/><Relationship Id="rId5" Type="http://schemas.openxmlformats.org/officeDocument/2006/relationships/hyperlink" Target="http://college.ru/fizika/" TargetMode="External"/><Relationship Id="rId15" Type="http://schemas.openxmlformats.org/officeDocument/2006/relationships/hyperlink" Target="http://www.chaltlib.ru/articles/resurs/jubilei_goda/god_rossiiskoy_istorii/200_let_otechestvennoi_voine_1812_goda/" TargetMode="External"/><Relationship Id="rId10" Type="http://schemas.openxmlformats.org/officeDocument/2006/relationships/hyperlink" Target="http://www.portalspo.ru/Journals/2011/%D1%CF%CE%202%202011.pdf" TargetMode="External"/><Relationship Id="rId19" Type="http://schemas.openxmlformats.org/officeDocument/2006/relationships/hyperlink" Target="http://muzofon.com/search/&#1060;&#1088;&#1072;&#1085;&#1094;&#1091;&#1079;&#1089;&#1082;&#1080;&#1081;-&#1074;&#1086;&#1077;&#1085;&#1085;&#1099;&#1081;-&#1084;&#1072;&#1088;&#1096;-XVII-&#1074;&#1077;&#1082;" TargetMode="External"/><Relationship Id="rId4" Type="http://schemas.openxmlformats.org/officeDocument/2006/relationships/hyperlink" Target="http://physics.nad.ru/physics.htm" TargetMode="External"/><Relationship Id="rId9" Type="http://schemas.openxmlformats.org/officeDocument/2006/relationships/hyperlink" Target="http://www.loiro.ru/files/users_27_itvfizike.pdf" TargetMode="External"/><Relationship Id="rId14" Type="http://schemas.openxmlformats.org/officeDocument/2006/relationships/hyperlink" Target="http://www.roscosmoc.ru/strannyi_lynnyi_svet_zagadka_lynnogo_sveta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86;&#1090;&#1082;&#1088;&#1099;&#1090;&#1099;&#1081;%20&#1091;&#1088;&#1086;&#1082;%202012-13\&#1055;&#1088;&#1077;&#1079;&#1077;&#1085;&#1090;&#1072;&#1094;&#1080;&#1103;.ppt\La_Charge_CUT.wav" TargetMode="External"/><Relationship Id="rId6" Type="http://schemas.openxmlformats.org/officeDocument/2006/relationships/image" Target="../media/image16.jpeg"/><Relationship Id="rId5" Type="http://schemas.openxmlformats.org/officeDocument/2006/relationships/hyperlink" Target="http://ru.wikipedia.org/wiki/&#1060;&#1072;&#1081;&#1083;:David-Napoleon.png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%D0%9A%D1%83%D1%82%D1%83%D0%B7%D0%BE%D0%B2&amp;img_url=doseng.org/uploads/posts/2008-08/1218691963_9b9044afc8d5c4fd7f711ece9a965cde_full.jpg&amp;pos=5&amp;rpt=simag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utuzov.hut2.ru/Lichnost/FRANS/Napoleon.htm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ewyear2012.evidentia.org/1812-god-kartinki.htmlhttp:/images.yandex.ru/yandsearch?p=2&amp;text=%D0%B2%D0%BE%D0%B9%D0%BD%D0%B0%201812%20%D1%84%D0%BE%D1%82%D0%BE&amp;img_url=s.mos.ru/common/upload/1812-1823_b.jpg&amp;pos=56&amp;rpt=simage" TargetMode="Externa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5334000" y="5886000"/>
            <a:ext cx="3810000" cy="972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6"/>
                </a:solidFill>
              </a:rPr>
              <a:t>Огнева Марина Владимировна</a:t>
            </a:r>
            <a:r>
              <a:rPr lang="ru-RU" dirty="0" smtClean="0">
                <a:solidFill>
                  <a:schemeClr val="accent6"/>
                </a:solidFill>
              </a:rPr>
              <a:t>,</a:t>
            </a:r>
          </a:p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МБОУ ООШ № 269 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6"/>
                </a:solidFill>
              </a:rPr>
              <a:t>ЗАТО Александровск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28600"/>
            <a:ext cx="6019800" cy="1143000"/>
          </a:xfrm>
          <a:gradFill>
            <a:gsLst>
              <a:gs pos="0">
                <a:srgbClr val="2FB198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>
            <a:solidFill>
              <a:srgbClr val="009900"/>
            </a:solidFill>
          </a:ln>
        </p:spPr>
        <p:txBody>
          <a:bodyPr/>
          <a:lstStyle/>
          <a:p>
            <a:pPr algn="ctr"/>
            <a:r>
              <a:rPr lang="ru-RU" dirty="0" smtClean="0"/>
              <a:t>ИНТЕРАКТИВНАЯ ИГРА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1905000"/>
            <a:ext cx="5181600" cy="19164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>
            <a:solidFill>
              <a:schemeClr val="accent1"/>
            </a:solidFill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3200" b="1" dirty="0" smtClean="0">
                <a:solidFill>
                  <a:schemeClr val="accent6"/>
                </a:solidFill>
              </a:rPr>
              <a:t>«</a:t>
            </a:r>
            <a:r>
              <a:rPr lang="ru-RU" sz="3200" b="1" i="1" dirty="0" smtClean="0">
                <a:solidFill>
                  <a:schemeClr val="accent6"/>
                </a:solidFill>
              </a:rPr>
              <a:t>Физические явления </a:t>
            </a:r>
          </a:p>
          <a:p>
            <a:pPr algn="ctr">
              <a:spcBef>
                <a:spcPts val="0"/>
              </a:spcBef>
            </a:pPr>
            <a:r>
              <a:rPr lang="ru-RU" sz="3200" b="1" i="1" dirty="0" smtClean="0">
                <a:solidFill>
                  <a:schemeClr val="accent6"/>
                </a:solidFill>
              </a:rPr>
              <a:t>в наполеоновских войнах</a:t>
            </a:r>
            <a:r>
              <a:rPr lang="ru-RU" sz="3200" b="1" dirty="0" smtClean="0">
                <a:solidFill>
                  <a:schemeClr val="accent6"/>
                </a:solidFill>
              </a:rPr>
              <a:t>»</a:t>
            </a:r>
          </a:p>
          <a:p>
            <a:pPr algn="ctr">
              <a:spcBef>
                <a:spcPts val="0"/>
              </a:spcBef>
            </a:pPr>
            <a:endParaRPr lang="en-US" sz="3200" b="1" dirty="0">
              <a:solidFill>
                <a:schemeClr val="accent6"/>
              </a:solidFill>
            </a:endParaRP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562600" y="6688723"/>
            <a:ext cx="358140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://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nsportal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.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ru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/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shkola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/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istoriya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/</a:t>
            </a:r>
            <a:r>
              <a:rPr kumimoji="0" lang="en-US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library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/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urok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-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po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-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istorii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-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otechestvennaya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-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voina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-1812-</a:t>
            </a:r>
            <a:r>
              <a:rPr kumimoji="0" lang="en-US" sz="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goda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0"/>
            <a:ext cx="9540552" cy="6858000"/>
            <a:chOff x="0" y="0"/>
            <a:chExt cx="9540552" cy="685800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9534664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Subtitle 2"/>
            <p:cNvSpPr txBox="1">
              <a:spLocks/>
            </p:cNvSpPr>
            <p:nvPr/>
          </p:nvSpPr>
          <p:spPr bwMode="auto">
            <a:xfrm>
              <a:off x="0" y="0"/>
              <a:ext cx="9540552" cy="980728"/>
            </a:xfrm>
            <a:prstGeom prst="rect">
              <a:avLst/>
            </a:prstGeom>
            <a:gradFill>
              <a:gsLst>
                <a:gs pos="0">
                  <a:srgbClr val="003300"/>
                </a:gs>
                <a:gs pos="50000">
                  <a:srgbClr val="009900"/>
                </a:gs>
                <a:gs pos="100000">
                  <a:srgbClr val="003300"/>
                </a:gs>
              </a:gsLst>
              <a:lin ang="4200000" scaled="0"/>
            </a:gradFill>
            <a:ln w="2540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«</a:t>
              </a:r>
              <a:r>
                <a:rPr kumimoji="0" lang="ru-RU" sz="28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Физические явления в наполеоновских войнах</a:t>
              </a: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95536" y="18864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1886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2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144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4</a:t>
            </a: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cs typeface="Arial" pitchFamily="34" charset="0"/>
              </a:rPr>
              <a:t>Кто применял закон ускоренного движения в войне: выиграть 1 сражение и решить исход войны?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9143982" cy="60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228600"/>
            <a:ext cx="9144000" cy="86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+mj-lt"/>
                <a:ea typeface="Times New Roman" pitchFamily="18" charset="0"/>
                <a:cs typeface="Arial" pitchFamily="34" charset="0"/>
              </a:rPr>
              <a:t>5. В 1815 г. жители города  Вервье увидели в небе войско.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 Что это было?</a:t>
            </a:r>
            <a:endParaRPr lang="ru-RU" sz="24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1066800"/>
            <a:ext cx="6084168" cy="5593241"/>
            <a:chOff x="0" y="847383"/>
            <a:chExt cx="6084168" cy="5593241"/>
          </a:xfrm>
        </p:grpSpPr>
        <p:pic>
          <p:nvPicPr>
            <p:cNvPr id="5" name="Picture 15" descr="Рисунок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0" y="847383"/>
              <a:ext cx="6084168" cy="5593241"/>
            </a:xfrm>
            <a:prstGeom prst="rect">
              <a:avLst/>
            </a:prstGeom>
          </p:spPr>
        </p:pic>
        <p:sp>
          <p:nvSpPr>
            <p:cNvPr id="2049" name="Rectangle 1"/>
            <p:cNvSpPr>
              <a:spLocks noChangeArrowheads="1"/>
            </p:cNvSpPr>
            <p:nvPr/>
          </p:nvSpPr>
          <p:spPr bwMode="auto">
            <a:xfrm>
              <a:off x="0" y="6096000"/>
              <a:ext cx="434340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Times New Roman" pitchFamily="18" charset="0"/>
                  <a:cs typeface="Calibri" pitchFamily="34" charset="0"/>
                  <a:hlinkClick r:id="rId4"/>
                </a:rPr>
                <a:t>http://festival.1september.ru/files/articles/53/5321/532123/img10.JPG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084168" y="1772816"/>
          <a:ext cx="352800" cy="20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00"/>
              </a:tblGrid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М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И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Р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А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Ж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458200" cy="762000"/>
          </a:xfrm>
          <a:noFill/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6.Физическое явление, объясняющее </a:t>
            </a: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мираж.</a:t>
            </a:r>
            <a:endParaRPr lang="ru-RU" sz="2400" b="1" dirty="0" smtClean="0">
              <a:solidFill>
                <a:srgbClr val="FFFF00"/>
              </a:solidFill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791"/>
          <a:ext cx="9143982" cy="60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4814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5" name="Содержимое 8"/>
          <p:cNvSpPr txBox="1">
            <a:spLocks/>
          </p:cNvSpPr>
          <p:nvPr/>
        </p:nvSpPr>
        <p:spPr bwMode="auto">
          <a:xfrm>
            <a:off x="5486400" y="5562600"/>
            <a:ext cx="3048000" cy="990600"/>
          </a:xfrm>
          <a:prstGeom prst="rect">
            <a:avLst/>
          </a:prstGeom>
          <a:solidFill>
            <a:srgbClr val="009900"/>
          </a:soli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  <a:cs typeface="Arial" pitchFamily="34" charset="0"/>
              </a:rPr>
              <a:t>(ссылка на Интернет-ресурс)</a:t>
            </a:r>
            <a:endParaRPr lang="ru-RU" sz="1400" b="1" dirty="0" smtClean="0">
              <a:solidFill>
                <a:srgbClr val="FFFF00"/>
              </a:solidFill>
              <a:hlinkClick r:id="rId3"/>
            </a:endParaRPr>
          </a:p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Слайд-шоу "Миражи"</a:t>
            </a:r>
            <a:endParaRPr lang="ru-RU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8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56197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  <a:hlinkClick r:id="rId2" action="ppaction://hlinkfile"/>
              </a:rPr>
              <a:t>Закон преломления света</a:t>
            </a:r>
            <a:r>
              <a:rPr lang="ru-RU" sz="2800" dirty="0" smtClean="0">
                <a:solidFill>
                  <a:srgbClr val="FFFF00"/>
                </a:solidFill>
                <a:cs typeface="Times New Roman" pitchFamily="18" charset="0"/>
                <a:hlinkClick r:id="rId2" action="ppaction://hlinkfile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cs typeface="Times New Roman" pitchFamily="18" charset="0"/>
              </a:rPr>
              <a:t>(</a:t>
            </a:r>
            <a:r>
              <a:rPr lang="ru-RU" sz="2800" dirty="0" err="1" smtClean="0">
                <a:solidFill>
                  <a:srgbClr val="FFFF00"/>
                </a:solidFill>
              </a:rPr>
              <a:t>Снеллиус</a:t>
            </a:r>
            <a:r>
              <a:rPr lang="ru-RU" sz="1800" dirty="0" smtClean="0">
                <a:solidFill>
                  <a:srgbClr val="FFFF00"/>
                </a:solidFill>
              </a:rPr>
              <a:t> , 1621 г.) </a:t>
            </a:r>
            <a:r>
              <a:rPr lang="ru-RU" sz="18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endParaRPr lang="ru-RU" sz="1800" dirty="0" smtClean="0">
              <a:solidFill>
                <a:srgbClr val="FFFF00"/>
              </a:solidFill>
            </a:endParaRPr>
          </a:p>
        </p:txBody>
      </p:sp>
      <p:sp>
        <p:nvSpPr>
          <p:cNvPr id="22531" name="Содержимое 9"/>
          <p:cNvSpPr>
            <a:spLocks noGrp="1"/>
          </p:cNvSpPr>
          <p:nvPr>
            <p:ph sz="half" idx="1"/>
          </p:nvPr>
        </p:nvSpPr>
        <p:spPr>
          <a:xfrm>
            <a:off x="395288" y="1600200"/>
            <a:ext cx="3529012" cy="4525963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22532" name="Рисунок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219200"/>
            <a:ext cx="3537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381000" y="2895600"/>
            <a:ext cx="3816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b="1" dirty="0">
                <a:solidFill>
                  <a:schemeClr val="accent3">
                    <a:lumMod val="10000"/>
                  </a:schemeClr>
                </a:solidFill>
                <a:cs typeface="Times New Roman" pitchFamily="18" charset="0"/>
              </a:rPr>
              <a:t>Образование верхнего миража</a:t>
            </a:r>
            <a:endParaRPr lang="ru-RU" dirty="0">
              <a:solidFill>
                <a:schemeClr val="accent3">
                  <a:lumMod val="10000"/>
                </a:schemeClr>
              </a:solidFill>
            </a:endParaRPr>
          </a:p>
        </p:txBody>
      </p:sp>
      <p:pic>
        <p:nvPicPr>
          <p:cNvPr id="22534" name="Рисунок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3810000"/>
            <a:ext cx="3529012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Прямоугольник 7"/>
          <p:cNvSpPr>
            <a:spLocks noChangeArrowheads="1"/>
          </p:cNvSpPr>
          <p:nvPr/>
        </p:nvSpPr>
        <p:spPr bwMode="auto">
          <a:xfrm>
            <a:off x="304800" y="6019800"/>
            <a:ext cx="3743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10000"/>
                  </a:schemeClr>
                </a:solidFill>
              </a:rPr>
              <a:t>Образование нижнего миража</a:t>
            </a:r>
            <a:r>
              <a:rPr lang="ru-RU" dirty="0">
                <a:solidFill>
                  <a:schemeClr val="accent3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22538" name="Прямоугольник 10"/>
          <p:cNvSpPr>
            <a:spLocks noChangeArrowheads="1"/>
          </p:cNvSpPr>
          <p:nvPr/>
        </p:nvSpPr>
        <p:spPr bwMode="auto">
          <a:xfrm>
            <a:off x="3492500" y="2133600"/>
            <a:ext cx="439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3">
                    <a:lumMod val="10000"/>
                  </a:schemeClr>
                </a:solidFill>
              </a:rPr>
              <a:t>[1]</a:t>
            </a:r>
          </a:p>
        </p:txBody>
      </p:sp>
      <p:sp>
        <p:nvSpPr>
          <p:cNvPr id="22539" name="Прямоугольник 11"/>
          <p:cNvSpPr>
            <a:spLocks noChangeArrowheads="1"/>
          </p:cNvSpPr>
          <p:nvPr/>
        </p:nvSpPr>
        <p:spPr bwMode="auto">
          <a:xfrm>
            <a:off x="3492500" y="5157788"/>
            <a:ext cx="439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3">
                    <a:lumMod val="10000"/>
                  </a:schemeClr>
                </a:solidFill>
              </a:rPr>
              <a:t>[1]</a:t>
            </a:r>
          </a:p>
        </p:txBody>
      </p:sp>
      <p:pic>
        <p:nvPicPr>
          <p:cNvPr id="22540" name="Picture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91000" y="990600"/>
            <a:ext cx="424237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267200" y="4953000"/>
            <a:ext cx="4267200" cy="1477328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3">
                    <a:lumMod val="10000"/>
                  </a:schemeClr>
                </a:solidFill>
                <a:latin typeface="+mn-lt"/>
                <a:cs typeface="Times New Roman" pitchFamily="18" charset="0"/>
              </a:rPr>
              <a:t>Падающий, преломленный лучи и перпендикуляр к границе раздела двух сред, восстановленный в точке падения луча, лежат в одной плоскости. </a:t>
            </a:r>
          </a:p>
        </p:txBody>
      </p:sp>
      <p:pic>
        <p:nvPicPr>
          <p:cNvPr id="23562" name="Picture 8"/>
          <p:cNvPicPr>
            <a:picLocks noChangeAspect="1" noChangeArrowheads="1"/>
          </p:cNvPicPr>
          <p:nvPr/>
        </p:nvPicPr>
        <p:blipFill>
          <a:blip r:embed="rId6" cstate="email"/>
          <a:srcRect l="8694" t="8459" r="-2214"/>
          <a:stretch>
            <a:fillRect/>
          </a:stretch>
        </p:blipFill>
        <p:spPr bwMode="auto">
          <a:xfrm>
            <a:off x="5791200" y="4038600"/>
            <a:ext cx="1447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79512" y="692696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FFFF00"/>
                </a:solidFill>
              </a:rPr>
              <a:t>Ссылка на Интернет-ресурс</a:t>
            </a:r>
            <a:endParaRPr lang="ru-RU" sz="11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3071802" y="2924944"/>
            <a:ext cx="6072198" cy="3528392"/>
            <a:chOff x="3071802" y="2858349"/>
            <a:chExt cx="6072198" cy="3642485"/>
          </a:xfrm>
        </p:grpSpPr>
        <p:pic>
          <p:nvPicPr>
            <p:cNvPr id="6" name="Рисунок 5" descr="C:\Users\Марина\Pictures\6524_001.jpg"/>
            <p:cNvPicPr/>
            <p:nvPr/>
          </p:nvPicPr>
          <p:blipFill>
            <a:blip r:embed="rId3" cstate="email"/>
            <a:srcRect t="28125" b="40234"/>
            <a:stretch>
              <a:fillRect/>
            </a:stretch>
          </p:blipFill>
          <p:spPr bwMode="auto">
            <a:xfrm>
              <a:off x="3071802" y="2858349"/>
              <a:ext cx="6072198" cy="3642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3131840" y="6309320"/>
              <a:ext cx="4572000" cy="1692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500" u="sng" dirty="0" smtClean="0">
                  <a:hlinkClick r:id="rId4"/>
                </a:rPr>
                <a:t>http://dic.academic.ru/dic.nsf/enc_colier/6606/МАШИНЫ</a:t>
              </a:r>
              <a:r>
                <a:rPr lang="ru-RU" sz="500" dirty="0" smtClean="0"/>
                <a:t> </a:t>
              </a:r>
              <a:endParaRPr lang="ru-RU" sz="5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0" y="0"/>
            <a:ext cx="89916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FFFF00"/>
                </a:solidFill>
              </a:rPr>
              <a:t>7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. В войне 1812 году применялись  вороты, приводимые в движение лошадьми; блоки; бревна-рычаги и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  <a:hlinkClick r:id="rId5"/>
              </a:rPr>
              <a:t>рычаг </a:t>
            </a:r>
            <a:r>
              <a:rPr lang="en-US" sz="2400" b="1" dirty="0" smtClean="0">
                <a:solidFill>
                  <a:srgbClr val="FFFF00"/>
                </a:solidFill>
                <a:latin typeface="+mj-lt"/>
                <a:cs typeface="Times New Roman" pitchFamily="18" charset="0"/>
                <a:hlinkClick r:id="rId5"/>
              </a:rPr>
              <a:t>I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Times New Roman" pitchFamily="18" charset="0"/>
                <a:hlinkClick r:id="rId5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  <a:hlinkClick r:id="rId5"/>
              </a:rPr>
              <a:t>рода…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FFFF00"/>
                </a:solidFill>
                <a:latin typeface="+mn-lt"/>
                <a:cs typeface="Arial" pitchFamily="34" charset="0"/>
              </a:rPr>
              <a:t>(ссылка на Интернет-ресурс)</a:t>
            </a:r>
            <a:endParaRPr lang="ru-RU" sz="1400" dirty="0">
              <a:solidFill>
                <a:srgbClr val="FFFF00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71546"/>
          </a:xfrm>
          <a:noFill/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8.</a:t>
            </a:r>
            <a:r>
              <a:rPr lang="en-US" sz="2400" b="1" dirty="0" smtClean="0">
                <a:solidFill>
                  <a:srgbClr val="FFFF00"/>
                </a:solidFill>
                <a:ea typeface="Times New Roman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a typeface="Times New Roman"/>
                <a:cs typeface="Arial" pitchFamily="34" charset="0"/>
              </a:rPr>
              <a:t> В 2012 году россияне отмечают 200-летие этого события. «Голова» была больше Солнца, а хвост занимал </a:t>
            </a:r>
            <a:r>
              <a:rPr lang="ru-RU" sz="2400" b="1" dirty="0" smtClean="0">
                <a:solidFill>
                  <a:srgbClr val="FFFF00"/>
                </a:solidFill>
                <a:ea typeface="Times New Roman"/>
                <a:cs typeface="Arial" pitchFamily="34" charset="0"/>
              </a:rPr>
              <a:t>полнеба.</a:t>
            </a:r>
            <a:r>
              <a:rPr lang="en-US" sz="2400" b="1" dirty="0" smtClean="0">
                <a:solidFill>
                  <a:srgbClr val="FFFF00"/>
                </a:solidFill>
                <a:cs typeface="Arial" pitchFamily="34" charset="0"/>
              </a:rPr>
              <a:t/>
            </a:r>
            <a:br>
              <a:rPr lang="en-US" sz="2400" b="1" dirty="0" smtClean="0">
                <a:solidFill>
                  <a:srgbClr val="FFFF00"/>
                </a:solidFill>
                <a:cs typeface="Arial" pitchFamily="34" charset="0"/>
              </a:rPr>
            </a:br>
            <a:endParaRPr lang="en-US" sz="24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297586"/>
                <a:gridCol w="360040"/>
                <a:gridCol w="358372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0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http://schools.keldysh.ru/school1413/astronom/com/ref2.gif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40768"/>
            <a:ext cx="305983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5877272"/>
            <a:ext cx="25557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" dirty="0" smtClean="0">
                <a:hlinkClick r:id="rId4"/>
              </a:rPr>
              <a:t>http://schools.keldysh.ru/school1413/astronom/com/ref2.g</a:t>
            </a:r>
            <a:endParaRPr lang="ru-RU" sz="500" dirty="0" smtClean="0"/>
          </a:p>
          <a:p>
            <a:r>
              <a:rPr lang="en-US" sz="500" dirty="0" smtClean="0"/>
              <a:t>if</a:t>
            </a:r>
            <a:endParaRPr lang="ru-RU" sz="500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419600" y="4114800"/>
            <a:ext cx="4724400" cy="2322174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А.С.Пушкин написал в романе «Евгений Онегин»: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…Вошёл: и пробка в потолок</a:t>
            </a:r>
            <a:br>
              <a:rPr lang="ru-RU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</a:b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Вина кометы брызнул ток</a:t>
            </a: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.</a:t>
            </a: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«Вину кометы» урожая 1811 года приписывались </a:t>
            </a: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Arial" pitchFamily="34" charset="0"/>
              </a:rPr>
              <a:t>чудодейственные свойства</a:t>
            </a:r>
            <a:endParaRPr lang="ru-RU" b="1" dirty="0">
              <a:solidFill>
                <a:schemeClr val="accent5">
                  <a:lumMod val="10000"/>
                </a:schemeClr>
              </a:solidFill>
              <a:latin typeface="Constantia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059832" y="2924944"/>
          <a:ext cx="2030400" cy="40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00"/>
                <a:gridCol w="338400"/>
                <a:gridCol w="338400"/>
                <a:gridCol w="338400"/>
                <a:gridCol w="338400"/>
                <a:gridCol w="338400"/>
              </a:tblGrid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К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О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М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Е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Т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А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72600" cy="1071546"/>
          </a:xfrm>
          <a:noFill/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</a:b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9.</a:t>
            </a:r>
            <a:r>
              <a:rPr lang="en-US" sz="2400" b="1" dirty="0" smtClean="0">
                <a:solidFill>
                  <a:srgbClr val="FFFF00"/>
                </a:solidFill>
                <a:ea typeface="Times New Roman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Кто открыл комету, которую дважды видел   Толстой?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</a:br>
            <a:endParaRPr lang="en-US" sz="24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16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44035" name="Picture 3" descr="C:\Users\Марина\Desktop\8_03_19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895600"/>
            <a:ext cx="5742324" cy="406306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07904" y="5877272"/>
            <a:ext cx="19979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" u="sng" dirty="0" smtClean="0">
                <a:hlinkClick r:id="rId4"/>
              </a:rPr>
              <a:t>http://www.astrogalaxy.ru/forum/phpBB2/viewtopic.php?p=86109</a:t>
            </a:r>
            <a:endParaRPr lang="ru-RU" sz="500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057781"/>
            <a:ext cx="8839200" cy="800219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Впечатление Л. Толстого от кометы 1835 г.  нашло яркое отражение при описании другой кометы 1811 года в романе «Война и мир» 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ea typeface="Times New Roman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24128" y="2924944"/>
          <a:ext cx="2030400" cy="40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00"/>
                <a:gridCol w="338400"/>
                <a:gridCol w="338400"/>
                <a:gridCol w="338400"/>
                <a:gridCol w="338400"/>
                <a:gridCol w="338400"/>
              </a:tblGrid>
              <a:tr h="4032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Г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А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Л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Л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Е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Й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2895600"/>
            <a:ext cx="5724128" cy="800219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Фото кометы Галлея 8 марта 1986 года.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 Следующее её возвращение в 2061 году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ea typeface="Times New Roman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7" descr="твердое тел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869160"/>
            <a:ext cx="253452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 descr="жидкост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068960"/>
            <a:ext cx="2016224" cy="134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 descr="газ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268760"/>
            <a:ext cx="2160239" cy="162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228600" y="1371600"/>
            <a:ext cx="1600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бродяги</a:t>
            </a:r>
            <a:endParaRPr lang="ru-RU" sz="20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6389" name="Rectangle 10"/>
          <p:cNvSpPr>
            <a:spLocks noChangeArrowheads="1"/>
          </p:cNvSpPr>
          <p:nvPr/>
        </p:nvSpPr>
        <p:spPr bwMode="auto">
          <a:xfrm>
            <a:off x="228600" y="2895600"/>
            <a:ext cx="19446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кочевники</a:t>
            </a:r>
            <a:endParaRPr lang="ru-RU" sz="20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6390" name="Rectangle 11"/>
          <p:cNvSpPr>
            <a:spLocks noChangeArrowheads="1"/>
          </p:cNvSpPr>
          <p:nvPr/>
        </p:nvSpPr>
        <p:spPr bwMode="auto">
          <a:xfrm>
            <a:off x="304800" y="4953000"/>
            <a:ext cx="194468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осёдлые</a:t>
            </a:r>
            <a:endParaRPr lang="ru-RU" sz="20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28600"/>
            <a:ext cx="899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10. Это находится на границе и на карте обозначено, как…</a:t>
            </a:r>
            <a:endParaRPr lang="ru-RU" sz="2400" dirty="0">
              <a:latin typeface="+mj-lt"/>
            </a:endParaRPr>
          </a:p>
        </p:txBody>
      </p:sp>
      <p:pic>
        <p:nvPicPr>
          <p:cNvPr id="16" name="Picture 1" descr="C:\Users\Марина\Desktop\тв урок 2012\18 янв 2012\18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052736"/>
            <a:ext cx="9144000" cy="5486400"/>
          </a:xfrm>
          <a:prstGeom prst="rect">
            <a:avLst/>
          </a:prstGeom>
          <a:noFill/>
        </p:spPr>
      </p:pic>
      <p:grpSp>
        <p:nvGrpSpPr>
          <p:cNvPr id="29" name="Группа 28"/>
          <p:cNvGrpSpPr/>
          <p:nvPr/>
        </p:nvGrpSpPr>
        <p:grpSpPr>
          <a:xfrm>
            <a:off x="0" y="116632"/>
            <a:ext cx="9183189" cy="7980170"/>
            <a:chOff x="-39189" y="404664"/>
            <a:chExt cx="9183189" cy="7980170"/>
          </a:xfrm>
        </p:grpSpPr>
        <p:pic>
          <p:nvPicPr>
            <p:cNvPr id="17" name="Picture 1" descr="C:\Users\Марина\Desktop\тв урок 2012\тв урок до 15 июня\Огнева Марина Владимировна_сценарий урока\1812 рисунки\800px-Crossing_the_Neman_in_Russia_1812_by_Clark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-39189" y="1196752"/>
              <a:ext cx="9183189" cy="6021288"/>
            </a:xfrm>
            <a:prstGeom prst="rect">
              <a:avLst/>
            </a:prstGeom>
            <a:noFill/>
          </p:spPr>
        </p:pic>
        <p:grpSp>
          <p:nvGrpSpPr>
            <p:cNvPr id="28" name="Группа 27"/>
            <p:cNvGrpSpPr/>
            <p:nvPr/>
          </p:nvGrpSpPr>
          <p:grpSpPr>
            <a:xfrm>
              <a:off x="0" y="404664"/>
              <a:ext cx="9144000" cy="7980170"/>
              <a:chOff x="0" y="404664"/>
              <a:chExt cx="9144000" cy="7980170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1312045" y="8215557"/>
                <a:ext cx="4572000" cy="169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500" u="sng" dirty="0" smtClean="0">
                    <a:hlinkClick r:id="rId7"/>
                  </a:rPr>
                  <a:t>http://ru.wikipedia.org/wiki/Файл:Crossing_the_Neman_in_Russia_1812_by_Clark.jpg</a:t>
                </a:r>
                <a:endParaRPr lang="ru-RU" sz="500" dirty="0"/>
              </a:p>
            </p:txBody>
          </p:sp>
          <p:sp>
            <p:nvSpPr>
              <p:cNvPr id="19" name="Text Box 5"/>
              <p:cNvSpPr txBox="1">
                <a:spLocks noChangeArrowheads="1"/>
              </p:cNvSpPr>
              <p:nvPr/>
            </p:nvSpPr>
            <p:spPr bwMode="auto">
              <a:xfrm>
                <a:off x="0" y="404664"/>
                <a:ext cx="9144000" cy="830997"/>
              </a:xfrm>
              <a:prstGeom prst="rect">
                <a:avLst/>
              </a:prstGeom>
              <a:gradFill>
                <a:gsLst>
                  <a:gs pos="0">
                    <a:srgbClr val="003300"/>
                  </a:gs>
                  <a:gs pos="50000">
                    <a:srgbClr val="009900"/>
                  </a:gs>
                  <a:gs pos="100000">
                    <a:srgbClr val="003300"/>
                  </a:gs>
                </a:gsLst>
                <a:lin ang="4200000" scaled="0"/>
              </a:gradFill>
              <a:ln w="76200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lvl="0" algn="ctr" defTabSz="0" eaLnBrk="1" hangingPunct="1"/>
                <a:r>
                  <a:rPr lang="ru-RU" sz="2400" b="1" dirty="0" smtClean="0">
                    <a:solidFill>
                      <a:srgbClr val="FFFF00"/>
                    </a:solidFill>
                    <a:latin typeface="+mj-lt"/>
                    <a:cs typeface="Arial" pitchFamily="34" charset="0"/>
                  </a:rPr>
                  <a:t>Переправа наполеоновских войск через Неман</a:t>
                </a:r>
                <a:r>
                  <a:rPr lang="ru-RU" sz="2400" dirty="0" smtClean="0">
                    <a:solidFill>
                      <a:srgbClr val="FFFF00"/>
                    </a:solidFill>
                    <a:latin typeface="+mj-lt"/>
                    <a:cs typeface="Arial" pitchFamily="34" charset="0"/>
                  </a:rPr>
                  <a:t>. </a:t>
                </a:r>
              </a:p>
              <a:p>
                <a:pPr lvl="0" algn="r" defTabSz="0" eaLnBrk="1" hangingPunct="1"/>
                <a:r>
                  <a:rPr lang="ru-RU" sz="2400" b="1" i="1" dirty="0" smtClean="0">
                    <a:solidFill>
                      <a:srgbClr val="FFFF00"/>
                    </a:solidFill>
                    <a:latin typeface="+mn-lt"/>
                    <a:cs typeface="Arial" pitchFamily="34" charset="0"/>
                  </a:rPr>
                  <a:t>Клар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" y="980728"/>
          <a:ext cx="9143982" cy="587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81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11</a:t>
                      </a:r>
                      <a:endParaRPr lang="ru-RU" sz="1100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15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81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5" name="earthquake-04.wav">
            <a:hlinkClick r:id="" action="ppaction://media"/>
          </p:cNvPr>
          <p:cNvPicPr>
            <a:picLocks noRot="1" noChangeAspect="1"/>
          </p:cNvPicPr>
          <p:nvPr>
            <a:wavAudioFile r:embed="rId1" name="earthquake-04.wav"/>
          </p:nvPr>
        </p:nvPicPr>
        <p:blipFill>
          <a:blip r:embed="rId4" cstate="email"/>
          <a:stretch>
            <a:fillRect/>
          </a:stretch>
        </p:blipFill>
        <p:spPr>
          <a:xfrm flipH="1">
            <a:off x="8215338" y="6305544"/>
            <a:ext cx="409580" cy="40958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971600" y="980728"/>
            <a:ext cx="7164288" cy="4331534"/>
            <a:chOff x="609600" y="1396373"/>
            <a:chExt cx="7010400" cy="4331534"/>
          </a:xfrm>
        </p:grpSpPr>
        <p:pic>
          <p:nvPicPr>
            <p:cNvPr id="37890" name="Picture 2" descr="C:\Users\Марина\Desktop\0005-005-Borodinskoe-srazhenie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9600" y="1396373"/>
              <a:ext cx="7010400" cy="4331534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609600" y="5410200"/>
              <a:ext cx="4572000" cy="1846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300" u="sng" dirty="0" smtClean="0">
                  <a:hlinkClick r:id="rId6"/>
                </a:rPr>
                <a:t>http://images.yandex.ru/yandsearch?p=3&amp;text=%D0%B8%D0%B7%20%D1%84%D0%B8%D0%BB%D1%8C%D0%BC%D0%B0%20%D0%B2%D0%BE%D0%B9%D0%BD%D0%B0%20%20%D0%B8%20%D0%BC%D0%B8%D1%80%20%D1%84%D0%BE%D1%82%D0%BE&amp;img_url=900igr.net%2Fdatas%2Fistorija%2FIstorija-vojna-1812%2F0005-005-Borodinskoe-srazhenie.jpg&amp;pos=64&amp;rpt=simage</a:t>
              </a:r>
              <a:endParaRPr lang="ru-RU" sz="300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0" y="228600"/>
            <a:ext cx="9144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11.Вид продольной механической волны,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частотой меньше 20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Гц.</a:t>
            </a:r>
            <a:endParaRPr lang="ru-RU" sz="2000" dirty="0" smtClean="0">
              <a:solidFill>
                <a:srgbClr val="FFFF00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5301208"/>
            <a:ext cx="8077200" cy="1512000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  <a:cs typeface="Arial" pitchFamily="34" charset="0"/>
              </a:rPr>
              <a:t>«Спереди в дыму, </a:t>
            </a:r>
            <a:r>
              <a:rPr lang="ru-RU" sz="2000" b="1" dirty="0" err="1" smtClean="0">
                <a:solidFill>
                  <a:schemeClr val="accent5">
                    <a:lumMod val="10000"/>
                  </a:schemeClr>
                </a:solidFill>
                <a:latin typeface="+mn-lt"/>
                <a:cs typeface="Arial" pitchFamily="34" charset="0"/>
              </a:rPr>
              <a:t>бубухали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  <a:cs typeface="Arial" pitchFamily="34" charset="0"/>
              </a:rPr>
              <a:t> пушки и из таинственной области дыма, с шипящим свистом, вылетали ядра свистевшие гранаты…»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 </a:t>
            </a:r>
          </a:p>
          <a:p>
            <a:pPr algn="r"/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Л.Толстой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 .«Война и мир»</a:t>
            </a:r>
            <a:endParaRPr lang="ru-RU" sz="2000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sz="2000" b="1" dirty="0" smtClean="0">
              <a:solidFill>
                <a:schemeClr val="accent5">
                  <a:lumMod val="10000"/>
                </a:schemeClr>
              </a:solidFill>
              <a:latin typeface="+mn-lt"/>
              <a:cs typeface="Arial" pitchFamily="34" charset="0"/>
            </a:endParaRPr>
          </a:p>
          <a:p>
            <a:endParaRPr lang="ru-RU" sz="2400" dirty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" y="990600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 descr="C:\Users\Марина\Desktop\x1-z1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52600"/>
            <a:ext cx="3059831" cy="313632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4648200"/>
            <a:ext cx="26642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http://www.lomonpansion.ru/articles_10_661.html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0"/>
            <a:r>
              <a:rPr lang="ru-RU" sz="2400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12.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 Баллистика </a:t>
            </a:r>
            <a:r>
              <a:rPr lang="ru-RU" sz="2400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- наука о движении снарядов, мин, пуль. В переводе с греческого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означает</a:t>
            </a:r>
            <a:r>
              <a:rPr lang="ru-RU" sz="2400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3851920" y="1124743"/>
            <a:ext cx="4392488" cy="5544615"/>
            <a:chOff x="5029200" y="1378438"/>
            <a:chExt cx="4566301" cy="5479562"/>
          </a:xfrm>
        </p:grpSpPr>
        <p:pic>
          <p:nvPicPr>
            <p:cNvPr id="1026" name="Picture 2" descr="C:\Users\Марина\Desktop\тв урок 2012\тв урок до 15 июня\Огнева Марина Владимировна_сценарий урока\1812 рисунки\Barklai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29200" y="1378438"/>
              <a:ext cx="4566301" cy="5479562"/>
            </a:xfrm>
            <a:prstGeom prst="rect">
              <a:avLst/>
            </a:prstGeom>
            <a:noFill/>
          </p:spPr>
        </p:pic>
        <p:sp>
          <p:nvSpPr>
            <p:cNvPr id="19" name="Прямоугольник 18"/>
            <p:cNvSpPr/>
            <p:nvPr/>
          </p:nvSpPr>
          <p:spPr>
            <a:xfrm>
              <a:off x="5257800" y="6191250"/>
              <a:ext cx="24384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4"/>
                </a:rPr>
                <a:t>http://kutuzov.hut2.ru/Lichnost/RUS/Barklai.htm</a:t>
              </a:r>
              <a:endParaRPr lang="ru-RU" sz="5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851920" y="1052736"/>
            <a:ext cx="4608512" cy="5661248"/>
            <a:chOff x="4572000" y="1009651"/>
            <a:chExt cx="4502944" cy="5636627"/>
          </a:xfrm>
        </p:grpSpPr>
        <p:pic>
          <p:nvPicPr>
            <p:cNvPr id="1027" name="Picture 3" descr="C:\Users\Марина\Desktop\тв урок 2012\тв урок до 15 июня\Огнева Марина Владимировна_сценарий урока\1812 рисунки\511px-Bagration_P_I.jpg"/>
            <p:cNvPicPr>
              <a:picLocks noChangeAspect="1" noChangeArrowheads="1"/>
            </p:cNvPicPr>
            <p:nvPr/>
          </p:nvPicPr>
          <p:blipFill>
            <a:blip r:embed="rId5" cstate="email"/>
            <a:srcRect r="-3335"/>
            <a:stretch>
              <a:fillRect/>
            </a:stretch>
          </p:blipFill>
          <p:spPr bwMode="auto">
            <a:xfrm>
              <a:off x="4572001" y="1009651"/>
              <a:ext cx="4502943" cy="5428951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4572000" y="6477001"/>
              <a:ext cx="20574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6"/>
                </a:rPr>
                <a:t>http://www.baku.ru/blg-list.php?id=91940&amp;usp_id=338723</a:t>
              </a:r>
              <a:endParaRPr lang="ru-RU" sz="5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923928" y="1052736"/>
            <a:ext cx="4536504" cy="5616624"/>
            <a:chOff x="4419600" y="1143000"/>
            <a:chExt cx="4724400" cy="5715000"/>
          </a:xfrm>
        </p:grpSpPr>
        <p:pic>
          <p:nvPicPr>
            <p:cNvPr id="1028" name="Picture 4" descr="C:\Users\Марина\Desktop\тв урок 2012\тв урок до 15 июня\Огнева Марина Владимировна_сценарий урока\1812 рисунки\0_5c93f_6f61fbbc_XL.jpe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419600" y="1143000"/>
              <a:ext cx="4724400" cy="5715000"/>
            </a:xfrm>
            <a:prstGeom prst="rect">
              <a:avLst/>
            </a:prstGeom>
            <a:noFill/>
          </p:spPr>
        </p:pic>
        <p:sp>
          <p:nvSpPr>
            <p:cNvPr id="25" name="Прямоугольник 24"/>
            <p:cNvSpPr/>
            <p:nvPr/>
          </p:nvSpPr>
          <p:spPr>
            <a:xfrm>
              <a:off x="4648200" y="6400800"/>
              <a:ext cx="2057400" cy="1707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8"/>
                </a:rPr>
                <a:t>http://fotki.yandex.ru/users/sergiojose/view/379199/</a:t>
              </a:r>
              <a:endParaRPr lang="ru-RU" sz="5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851920" y="980728"/>
            <a:ext cx="4752528" cy="5661248"/>
            <a:chOff x="4339577" y="1143000"/>
            <a:chExt cx="4804423" cy="5653205"/>
          </a:xfrm>
        </p:grpSpPr>
        <p:pic>
          <p:nvPicPr>
            <p:cNvPr id="1029" name="Picture 5" descr="C:\Users\Марина\Desktop\тв урок 2012\тв урок до 15 июня\Огнева Марина Владимировна_сценарий урока\1812 рисунки\vibtg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339577" y="1143000"/>
              <a:ext cx="4804423" cy="5653205"/>
            </a:xfrm>
            <a:prstGeom prst="rect">
              <a:avLst/>
            </a:prstGeom>
            <a:noFill/>
          </p:spPr>
        </p:pic>
        <p:sp>
          <p:nvSpPr>
            <p:cNvPr id="28" name="Прямоугольник 27"/>
            <p:cNvSpPr/>
            <p:nvPr/>
          </p:nvSpPr>
          <p:spPr>
            <a:xfrm>
              <a:off x="4572000" y="6400800"/>
              <a:ext cx="18288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10"/>
                </a:rPr>
                <a:t>http://kutuzov.hut2.ru/Lichnost/RUS/vintgen.htm</a:t>
              </a:r>
              <a:endParaRPr lang="ru-RU" sz="5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851920" y="908720"/>
            <a:ext cx="4896544" cy="5689982"/>
            <a:chOff x="4221340" y="832022"/>
            <a:chExt cx="5174774" cy="5966690"/>
          </a:xfrm>
        </p:grpSpPr>
        <p:pic>
          <p:nvPicPr>
            <p:cNvPr id="1030" name="Picture 6" descr="C:\Users\Марина\Desktop\тв урок 2012\тв урок до 15 июня\Огнева Марина Владимировна_сценарий урока\1812 рисунки\Pavel_Chichagov-color.jpg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221340" y="832022"/>
              <a:ext cx="5174774" cy="5966690"/>
            </a:xfrm>
            <a:prstGeom prst="rect">
              <a:avLst/>
            </a:prstGeom>
            <a:noFill/>
          </p:spPr>
        </p:pic>
        <p:sp>
          <p:nvSpPr>
            <p:cNvPr id="31" name="Прямоугольник 30"/>
            <p:cNvSpPr/>
            <p:nvPr/>
          </p:nvSpPr>
          <p:spPr>
            <a:xfrm>
              <a:off x="4724400" y="6477000"/>
              <a:ext cx="22098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12"/>
                </a:rPr>
                <a:t>http://ru.wikipedia.org/wiki/Файл:Pavel_Chichagov-color.jpg</a:t>
              </a:r>
              <a:endParaRPr lang="ru-RU" sz="500" dirty="0"/>
            </a:p>
          </p:txBody>
        </p:sp>
      </p:grpSp>
      <p:sp>
        <p:nvSpPr>
          <p:cNvPr id="13" name="Содержимое 8"/>
          <p:cNvSpPr txBox="1">
            <a:spLocks/>
          </p:cNvSpPr>
          <p:nvPr/>
        </p:nvSpPr>
        <p:spPr bwMode="auto">
          <a:xfrm>
            <a:off x="304800" y="5410200"/>
            <a:ext cx="3276600" cy="972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Дунайская армия </a:t>
            </a:r>
            <a:r>
              <a:rPr lang="ru-RU" sz="2000" b="1" dirty="0" err="1" smtClean="0">
                <a:solidFill>
                  <a:schemeClr val="accent5">
                    <a:lumMod val="10000"/>
                  </a:schemeClr>
                </a:solidFill>
              </a:rPr>
              <a:t>Чичагова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—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юго-запад России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(в конце войны)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8"/>
          <p:cNvSpPr txBox="1">
            <a:spLocks/>
          </p:cNvSpPr>
          <p:nvPr/>
        </p:nvSpPr>
        <p:spPr bwMode="auto">
          <a:xfrm>
            <a:off x="304800" y="1219200"/>
            <a:ext cx="3276600" cy="936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1армия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—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командующий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Барклай де Толли (река Неман)</a:t>
            </a:r>
            <a:endParaRPr lang="ru-RU" sz="2000" b="1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1000" y="152400"/>
            <a:ext cx="4953000" cy="533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Русская армия </a:t>
            </a:r>
            <a:r>
              <a:rPr lang="ru-RU" sz="2000" dirty="0" smtClean="0">
                <a:solidFill>
                  <a:srgbClr val="FFFF00"/>
                </a:solidFill>
              </a:rPr>
              <a:t>(</a:t>
            </a:r>
            <a:r>
              <a:rPr lang="ru-RU" sz="2000" b="1" dirty="0" smtClean="0">
                <a:solidFill>
                  <a:srgbClr val="FFFF00"/>
                </a:solidFill>
              </a:rPr>
              <a:t>240 тыс. чел.</a:t>
            </a:r>
            <a:r>
              <a:rPr lang="ru-RU" sz="2000" dirty="0" smtClean="0">
                <a:solidFill>
                  <a:srgbClr val="FFFF00"/>
                </a:solidFill>
              </a:rPr>
              <a:t>)</a:t>
            </a:r>
            <a:endParaRPr lang="ru-RU" sz="2000" dirty="0"/>
          </a:p>
        </p:txBody>
      </p:sp>
      <p:sp>
        <p:nvSpPr>
          <p:cNvPr id="16" name="Содержимое 8"/>
          <p:cNvSpPr txBox="1">
            <a:spLocks/>
          </p:cNvSpPr>
          <p:nvPr/>
        </p:nvSpPr>
        <p:spPr bwMode="auto">
          <a:xfrm>
            <a:off x="304800" y="4419600"/>
            <a:ext cx="3276600" cy="720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Корпус генерала </a:t>
            </a:r>
            <a:r>
              <a:rPr lang="ru-RU" sz="2000" b="1" dirty="0" err="1" smtClean="0">
                <a:solidFill>
                  <a:schemeClr val="accent5">
                    <a:lumMod val="10000"/>
                  </a:schemeClr>
                </a:solidFill>
              </a:rPr>
              <a:t>Витгенштейна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 (Рига)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8"/>
          <p:cNvSpPr txBox="1">
            <a:spLocks/>
          </p:cNvSpPr>
          <p:nvPr/>
        </p:nvSpPr>
        <p:spPr bwMode="auto">
          <a:xfrm>
            <a:off x="304800" y="3429000"/>
            <a:ext cx="3276600" cy="720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3 армия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— командующий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10000"/>
                  </a:schemeClr>
                </a:solidFill>
              </a:rPr>
              <a:t>Тормасов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(Волынь)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8"/>
          <p:cNvSpPr txBox="1">
            <a:spLocks/>
          </p:cNvSpPr>
          <p:nvPr/>
        </p:nvSpPr>
        <p:spPr bwMode="auto">
          <a:xfrm>
            <a:off x="304800" y="2438400"/>
            <a:ext cx="3276600" cy="720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2 армия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—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командующий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Багратион (Литва)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Марина\Desktop\тв урок 2012\тв урок до 15 июня\Огнева Марина Владимировна_сценарий урока\1812 рисунки\x_06b1cfb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779912" y="1340768"/>
            <a:ext cx="5364088" cy="492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79912" y="4149080"/>
            <a:ext cx="5364088" cy="2340000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0000"/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«Скажи-ка</a:t>
            </a: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, дядя,</a:t>
            </a:r>
          </a:p>
          <a:p>
            <a:pPr marL="180000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Ведь не даром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Москва, </a:t>
            </a: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спалённая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пожаром французу </a:t>
            </a: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отдана?</a:t>
            </a:r>
          </a:p>
          <a:p>
            <a:pPr marL="180000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Ведь были ж схватки боевые,</a:t>
            </a:r>
          </a:p>
          <a:p>
            <a:pPr marL="180000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Да говорят ещё какие,</a:t>
            </a:r>
          </a:p>
          <a:p>
            <a:pPr marL="180000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Недаром помнит вся Россия</a:t>
            </a:r>
          </a:p>
          <a:p>
            <a:pPr marL="180000"/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Про день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</a:rPr>
              <a:t>Бородина»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+mn-lt"/>
              </a:rPr>
              <a:t> 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1028" name="Picture 4" descr="C:\Users\Марина\Desktop\73303815_49912053_1255600007_Lermont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124744"/>
            <a:ext cx="2220102" cy="2592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3501008"/>
            <a:ext cx="12961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" dirty="0" smtClean="0"/>
              <a:t>http://900igr.net/fotografii/literatura/Lermontov-Rodina/004-Ljublju-Otchiznu-ja-no-strannoju-ljubovju-M.-JU.-Lermontov.html</a:t>
            </a:r>
            <a:endParaRPr lang="ru-RU" sz="3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3482" y="304800"/>
            <a:ext cx="1983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13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. Автор?</a:t>
            </a: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9252522" cy="6021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  <a:gridCol w="342686"/>
              </a:tblGrid>
              <a:tr h="401419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Н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Ф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Р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А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З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В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У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К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401419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81000" y="1628800"/>
            <a:ext cx="2743200" cy="2028800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14.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Звание 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военачальника, который не соединился  с  войсками  Наполеона в битве при 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Ватерлоо.</a:t>
            </a: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038600"/>
            <a:ext cx="929639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Марина\Desktop\grush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1219200"/>
            <a:ext cx="1925776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3276600"/>
            <a:ext cx="1893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http://voyna-1812.narod.ru/Grushi.html</a:t>
            </a:r>
            <a:endParaRPr lang="ru-RU" sz="8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629400" y="6511751"/>
            <a:ext cx="28194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5"/>
              </a:rPr>
              <a:t>http://ru.picscdn.com/domain/anothersunrise.com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5"/>
              </a:rPr>
              <a:t>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М</a:t>
                      </a:r>
                      <a:endParaRPr lang="ru-RU" sz="18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А</a:t>
                      </a:r>
                      <a:endParaRPr lang="ru-RU" b="0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Р</a:t>
                      </a:r>
                      <a:endParaRPr lang="ru-RU" b="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Ш</a:t>
                      </a:r>
                      <a:endParaRPr lang="ru-RU" b="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j-lt"/>
                        </a:rPr>
                        <a:t>Л</a:t>
                      </a:r>
                      <a:endParaRPr lang="ru-RU" b="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0" y="1412776"/>
            <a:ext cx="3048000" cy="3616424"/>
            <a:chOff x="228600" y="1412776"/>
            <a:chExt cx="3200400" cy="3616424"/>
          </a:xfrm>
        </p:grpSpPr>
        <p:pic>
          <p:nvPicPr>
            <p:cNvPr id="1026" name="Picture 2" descr="C:\Users\Марина\Desktop\тв урок 2012\тв урок до 15 июня\Огнева Марина Владимировна_сценарий урока\1812 рисунки\Tuchkov_3_P_A.jpg"/>
            <p:cNvPicPr>
              <a:picLocks noChangeAspect="1" noChangeArrowheads="1"/>
            </p:cNvPicPr>
            <p:nvPr/>
          </p:nvPicPr>
          <p:blipFill>
            <a:blip r:embed="rId3" cstate="email"/>
            <a:srcRect t="6942"/>
            <a:stretch>
              <a:fillRect/>
            </a:stretch>
          </p:blipFill>
          <p:spPr bwMode="auto">
            <a:xfrm>
              <a:off x="228600" y="1412776"/>
              <a:ext cx="3200400" cy="3616424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228600" y="4800600"/>
              <a:ext cx="24384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4"/>
                </a:rPr>
                <a:t>http://ru.wikipedia.org/wiki/Файл:Tuchkov_3_P_A.jpg</a:t>
              </a:r>
              <a:endParaRPr lang="ru-RU" sz="500" dirty="0"/>
            </a:p>
          </p:txBody>
        </p:sp>
      </p:grpSp>
      <p:pic>
        <p:nvPicPr>
          <p:cNvPr id="1028" name="Picture 4" descr="C:\Users\Марина\Desktop\тв урок 2012\тв урок до 15 июня\Огнева Марина Владимировна_сценарий урока\1812 рисунки\1283913779_brdn03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991986"/>
            <a:ext cx="9144000" cy="586601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300" dirty="0" smtClean="0">
                <a:solidFill>
                  <a:srgbClr val="FFFF00"/>
                </a:solidFill>
                <a:latin typeface="+mj-lt"/>
              </a:rPr>
              <a:t>15.Французы взяли раненого генерала  П.А. Тучкова в плен, так как помог им  </a:t>
            </a:r>
            <a:r>
              <a:rPr lang="ru-RU" sz="2300" b="1" dirty="0" smtClean="0">
                <a:solidFill>
                  <a:srgbClr val="FFFF00"/>
                </a:solidFill>
                <a:latin typeface="+mj-lt"/>
              </a:rPr>
              <a:t>отраженный от устланной пылью поверхности Луны …</a:t>
            </a:r>
            <a:endParaRPr lang="ru-RU" sz="2300" dirty="0">
              <a:solidFill>
                <a:srgbClr val="FFFF00"/>
              </a:solidFill>
              <a:latin typeface="+mj-lt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0" y="5638801"/>
            <a:ext cx="9144000" cy="1219199"/>
            <a:chOff x="0" y="5638801"/>
            <a:chExt cx="9144000" cy="1219199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0" y="5842337"/>
              <a:ext cx="9144000" cy="1015663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indent="180975" algn="just" eaLnBrk="1" hangingPunct="1"/>
              <a:r>
                <a:rPr lang="ru-RU" sz="2000" b="1" dirty="0" smtClean="0">
                  <a:solidFill>
                    <a:schemeClr val="accent3">
                      <a:lumMod val="10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У деревни </a:t>
              </a:r>
              <a:r>
                <a:rPr lang="ru-RU" sz="2000" b="1" dirty="0" err="1" smtClean="0">
                  <a:solidFill>
                    <a:schemeClr val="accent3">
                      <a:lumMod val="10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Лубино</a:t>
              </a:r>
              <a:r>
                <a:rPr lang="ru-RU" sz="2000" b="1" dirty="0" smtClean="0">
                  <a:solidFill>
                    <a:schemeClr val="accent3">
                      <a:lumMod val="10000"/>
                    </a:schemeClr>
                  </a:solidFill>
                  <a:latin typeface="Arial" pitchFamily="34" charset="0"/>
                  <a:ea typeface="Times New Roman" pitchFamily="18" charset="0"/>
                  <a:cs typeface="Arial" pitchFamily="34" charset="0"/>
                </a:rPr>
                <a:t> 7 августа 1812 г. жестокий бой длился до  ночи. Когда был убит конь генерала Тучкова, он встал в первые ряды гренадеров и повел их в бой, во время которого был тяжело ранен</a:t>
              </a:r>
              <a:r>
                <a:rPr lang="ru-RU" sz="2000" b="1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.</a:t>
              </a:r>
              <a:endParaRPr lang="ru-RU" sz="2000" b="1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5638801"/>
              <a:ext cx="3429000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500" u="sng" dirty="0" smtClean="0">
                  <a:hlinkClick r:id="rId6"/>
                </a:rPr>
                <a:t>http://www.sector10.ru/phpBB2/viewtopic.php?p=44258&amp;sid=adf3abfec5f3e959f4435e74bd70db12</a:t>
              </a:r>
              <a:endParaRPr lang="ru-RU" sz="5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Ш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99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91440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300" dirty="0" smtClean="0">
                <a:solidFill>
                  <a:srgbClr val="FFFF00"/>
                </a:solidFill>
                <a:latin typeface="+mj-lt"/>
              </a:rPr>
              <a:t>16.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каком городе 18 июня 1815 году произошло знаменитое сражение, в котором наблюдались редкие оптические явления? </a:t>
            </a:r>
            <a:endParaRPr lang="ru-RU" sz="2300" b="1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059832" y="4509120"/>
          <a:ext cx="27072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00"/>
                <a:gridCol w="338400"/>
                <a:gridCol w="338400"/>
                <a:gridCol w="338400"/>
                <a:gridCol w="338400"/>
                <a:gridCol w="338400"/>
                <a:gridCol w="338400"/>
                <a:gridCol w="338400"/>
              </a:tblGrid>
              <a:tr h="28803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В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А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Т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Е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Р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Л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О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О</a:t>
                      </a:r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" y="990600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</a:rPr>
                        <a:t>М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Ш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b="1" dirty="0">
                        <a:solidFill>
                          <a:schemeClr val="accent3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+mj-lt"/>
                        </a:rPr>
                        <a:t>О</a:t>
                      </a:r>
                      <a:endParaRPr lang="ru-RU" sz="180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endParaRPr lang="ru-RU" sz="1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sz="1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sz="1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Е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</a:t>
                      </a:r>
                      <a:endParaRPr lang="ru-RU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16630"/>
            <a:ext cx="9144000" cy="884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algn="just">
              <a:lnSpc>
                <a:spcPct val="70000"/>
              </a:lnSpc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17. Какое  историческое событие приводит к нежелательным последствиям при выполнении законов механики?</a:t>
            </a:r>
            <a:endParaRPr lang="ru-RU" sz="24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059832" y="4935448"/>
          <a:ext cx="165618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00"/>
                <a:gridCol w="338400"/>
                <a:gridCol w="338400"/>
                <a:gridCol w="338400"/>
                <a:gridCol w="302584"/>
              </a:tblGrid>
              <a:tr h="293752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714612" y="4072379"/>
            <a:ext cx="4737708" cy="2862322"/>
          </a:xfrm>
          <a:prstGeom prst="rect">
            <a:avLst/>
          </a:prstGeom>
          <a:solidFill>
            <a:srgbClr val="FFFF00"/>
          </a:solidFill>
          <a:ln w="539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5200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«…Теперь ты вдаль взгляни,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252000"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Где скачут</a:t>
            </a: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latin typeface="+mn-lt"/>
              </a:rPr>
              <a:t> в бой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вослед знамен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2520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За эскадроном эскадрон;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2520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Ты думаешь, они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n-lt"/>
              <a:cs typeface="Arial" pitchFamily="34" charset="0"/>
            </a:endParaRPr>
          </a:p>
          <a:p>
            <a:pPr marL="2520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Войска победные …?»</a:t>
            </a:r>
          </a:p>
          <a:p>
            <a:pPr marL="25200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dirty="0" smtClean="0">
                <a:solidFill>
                  <a:schemeClr val="accent5">
                    <a:lumMod val="10000"/>
                  </a:schemeClr>
                </a:solidFill>
                <a:latin typeface="+mn-lt"/>
                <a:cs typeface="Times New Roman" pitchFamily="18" charset="0"/>
              </a:rPr>
              <a:t>Вальтер Скотт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142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18. Кого ожидали французы в </a:t>
            </a:r>
            <a:r>
              <a:rPr lang="ru-RU" sz="2400" b="1" dirty="0">
                <a:solidFill>
                  <a:srgbClr val="FFFF00"/>
                </a:solidFill>
                <a:latin typeface="+mj-lt"/>
                <a:cs typeface="Arial" pitchFamily="34" charset="0"/>
              </a:rPr>
              <a:t>битве при 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Ватерлоо? </a:t>
            </a:r>
            <a:endParaRPr lang="ru-RU" sz="24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099" name="Picture 3" descr="C:\Users\Марина\Desktop\grush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636912"/>
            <a:ext cx="2014786" cy="237033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79512" y="2780928"/>
            <a:ext cx="2232248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" dirty="0" smtClean="0"/>
              <a:t>http://voyna-1812.narod.ru/Grushi.html</a:t>
            </a:r>
            <a:endParaRPr lang="ru-RU" sz="3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797152"/>
            <a:ext cx="22322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http://voyna-1812.narod.ru/Grushi.html</a:t>
            </a:r>
            <a:endParaRPr lang="ru-RU" sz="8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0" y="841248"/>
            <a:ext cx="9144000" cy="6016752"/>
            <a:chOff x="0" y="1066800"/>
            <a:chExt cx="9144000" cy="6016752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1066800"/>
              <a:ext cx="9144000" cy="601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228600" y="6688723"/>
              <a:ext cx="4572000" cy="1692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500" u="sng" dirty="0" smtClean="0">
                  <a:hlinkClick r:id="rId5"/>
                </a:rPr>
                <a:t>http://www.diafilms.ru/index.php?id=7&amp;type=list&amp;gr=0&amp;pg=47</a:t>
              </a:r>
              <a:endParaRPr lang="ru-RU" sz="500" dirty="0"/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4495800" y="1295400"/>
              <a:ext cx="4648200" cy="432000"/>
            </a:xfrm>
            <a:prstGeom prst="rect">
              <a:avLst/>
            </a:prstGeom>
            <a:solidFill>
              <a:srgbClr val="FFFF00"/>
            </a:solidFill>
            <a:ln w="76200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indent="180975" algn="just" eaLnBrk="1" hangingPunct="1"/>
              <a:r>
                <a:rPr lang="ru-RU" sz="2000" b="1" dirty="0" smtClean="0">
                  <a:solidFill>
                    <a:schemeClr val="accent5">
                      <a:lumMod val="10000"/>
                    </a:schemeClr>
                  </a:solidFill>
                </a:rPr>
                <a:t>Битва при Ватерлоо. </a:t>
              </a:r>
              <a:r>
                <a:rPr lang="ru-RU" sz="2000" i="1" dirty="0" smtClean="0">
                  <a:solidFill>
                    <a:schemeClr val="accent5">
                      <a:lumMod val="10000"/>
                    </a:schemeClr>
                  </a:solidFill>
                </a:rPr>
                <a:t>Р. </a:t>
              </a:r>
              <a:r>
                <a:rPr lang="ru-RU" sz="2000" i="1" dirty="0" err="1" smtClean="0">
                  <a:solidFill>
                    <a:schemeClr val="accent5">
                      <a:lumMod val="10000"/>
                    </a:schemeClr>
                  </a:solidFill>
                </a:rPr>
                <a:t>Лаффорт</a:t>
              </a:r>
              <a:r>
                <a:rPr lang="ru-RU" sz="2000" dirty="0" smtClean="0">
                  <a:solidFill>
                    <a:schemeClr val="accent5">
                      <a:lumMod val="10000"/>
                    </a:schemeClr>
                  </a:solidFill>
                </a:rPr>
                <a:t> </a:t>
              </a:r>
            </a:p>
            <a:p>
              <a:pPr lvl="0" indent="180975" algn="just" eaLnBrk="1" hangingPunct="1"/>
              <a:endParaRPr lang="ru-RU" sz="2000" b="1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452000" y="4935447"/>
          <a:ext cx="1692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00"/>
                <a:gridCol w="338400"/>
                <a:gridCol w="338400"/>
                <a:gridCol w="338400"/>
                <a:gridCol w="338400"/>
              </a:tblGrid>
              <a:tr h="36003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Verdana" pitchFamily="34" charset="0"/>
                          <a:cs typeface="Verdana" pitchFamily="34" charset="0"/>
                        </a:rPr>
                        <a:t>Ш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Freeform 5" descr="Горизонтальный кирпич"/>
          <p:cNvSpPr>
            <a:spLocks/>
          </p:cNvSpPr>
          <p:nvPr/>
        </p:nvSpPr>
        <p:spPr bwMode="auto">
          <a:xfrm>
            <a:off x="971550" y="0"/>
            <a:ext cx="7848922" cy="6934200"/>
          </a:xfrm>
          <a:custGeom>
            <a:avLst/>
            <a:gdLst>
              <a:gd name="T0" fmla="*/ 28673 w 5247"/>
              <a:gd name="T1" fmla="*/ 3648075 h 4368"/>
              <a:gd name="T2" fmla="*/ 100356 w 5247"/>
              <a:gd name="T3" fmla="*/ 3519487 h 4368"/>
              <a:gd name="T4" fmla="*/ 473105 w 5247"/>
              <a:gd name="T5" fmla="*/ 3319463 h 4368"/>
              <a:gd name="T6" fmla="*/ 716826 w 5247"/>
              <a:gd name="T7" fmla="*/ 2576512 h 4368"/>
              <a:gd name="T8" fmla="*/ 745499 w 5247"/>
              <a:gd name="T9" fmla="*/ 2147887 h 4368"/>
              <a:gd name="T10" fmla="*/ 817181 w 5247"/>
              <a:gd name="T11" fmla="*/ 2033587 h 4368"/>
              <a:gd name="T12" fmla="*/ 1075239 w 5247"/>
              <a:gd name="T13" fmla="*/ 1676400 h 4368"/>
              <a:gd name="T14" fmla="*/ 1275950 w 5247"/>
              <a:gd name="T15" fmla="*/ 1419225 h 4368"/>
              <a:gd name="T16" fmla="*/ 1634363 w 5247"/>
              <a:gd name="T17" fmla="*/ 1376362 h 4368"/>
              <a:gd name="T18" fmla="*/ 1720382 w 5247"/>
              <a:gd name="T19" fmla="*/ 1662113 h 4368"/>
              <a:gd name="T20" fmla="*/ 1964103 w 5247"/>
              <a:gd name="T21" fmla="*/ 2090737 h 4368"/>
              <a:gd name="T22" fmla="*/ 2236496 w 5247"/>
              <a:gd name="T23" fmla="*/ 1933575 h 4368"/>
              <a:gd name="T24" fmla="*/ 2336852 w 5247"/>
              <a:gd name="T25" fmla="*/ 1562100 h 4368"/>
              <a:gd name="T26" fmla="*/ 2480217 w 5247"/>
              <a:gd name="T27" fmla="*/ 1219200 h 4368"/>
              <a:gd name="T28" fmla="*/ 2494553 w 5247"/>
              <a:gd name="T29" fmla="*/ 1033462 h 4368"/>
              <a:gd name="T30" fmla="*/ 2437207 w 5247"/>
              <a:gd name="T31" fmla="*/ 1062037 h 4368"/>
              <a:gd name="T32" fmla="*/ 2222160 w 5247"/>
              <a:gd name="T33" fmla="*/ 976312 h 4368"/>
              <a:gd name="T34" fmla="*/ 2179150 w 5247"/>
              <a:gd name="T35" fmla="*/ 790575 h 4368"/>
              <a:gd name="T36" fmla="*/ 2824293 w 5247"/>
              <a:gd name="T37" fmla="*/ 504825 h 4368"/>
              <a:gd name="T38" fmla="*/ 8057121 w 5247"/>
              <a:gd name="T39" fmla="*/ 147637 h 4368"/>
              <a:gd name="T40" fmla="*/ 8128804 w 5247"/>
              <a:gd name="T41" fmla="*/ 4105275 h 4368"/>
              <a:gd name="T42" fmla="*/ 8171813 w 5247"/>
              <a:gd name="T43" fmla="*/ 5405437 h 4368"/>
              <a:gd name="T44" fmla="*/ 7842074 w 5247"/>
              <a:gd name="T45" fmla="*/ 5476874 h 4368"/>
              <a:gd name="T46" fmla="*/ 7698709 w 5247"/>
              <a:gd name="T47" fmla="*/ 5348287 h 4368"/>
              <a:gd name="T48" fmla="*/ 7612690 w 5247"/>
              <a:gd name="T49" fmla="*/ 5391149 h 4368"/>
              <a:gd name="T50" fmla="*/ 5519558 w 5247"/>
              <a:gd name="T51" fmla="*/ 5419724 h 4368"/>
              <a:gd name="T52" fmla="*/ 4831405 w 5247"/>
              <a:gd name="T53" fmla="*/ 5819774 h 4368"/>
              <a:gd name="T54" fmla="*/ 4415646 w 5247"/>
              <a:gd name="T55" fmla="*/ 6891338 h 4368"/>
              <a:gd name="T56" fmla="*/ 3297399 w 5247"/>
              <a:gd name="T57" fmla="*/ 6891338 h 4368"/>
              <a:gd name="T58" fmla="*/ 2107468 w 5247"/>
              <a:gd name="T59" fmla="*/ 6891338 h 4368"/>
              <a:gd name="T60" fmla="*/ 1591353 w 5247"/>
              <a:gd name="T61" fmla="*/ 6791325 h 4368"/>
              <a:gd name="T62" fmla="*/ 917537 w 5247"/>
              <a:gd name="T63" fmla="*/ 6448424 h 4368"/>
              <a:gd name="T64" fmla="*/ 946210 w 5247"/>
              <a:gd name="T65" fmla="*/ 5191124 h 4368"/>
              <a:gd name="T66" fmla="*/ 946210 w 5247"/>
              <a:gd name="T67" fmla="*/ 3690937 h 4368"/>
              <a:gd name="T68" fmla="*/ 917537 w 5247"/>
              <a:gd name="T69" fmla="*/ 3705225 h 43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47"/>
              <a:gd name="T106" fmla="*/ 0 h 4368"/>
              <a:gd name="T107" fmla="*/ 5247 w 5247"/>
              <a:gd name="T108" fmla="*/ 4368 h 43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47" h="4368">
                <a:moveTo>
                  <a:pt x="0" y="2325"/>
                </a:moveTo>
                <a:cubicBezTo>
                  <a:pt x="6" y="2316"/>
                  <a:pt x="10" y="2306"/>
                  <a:pt x="18" y="2298"/>
                </a:cubicBezTo>
                <a:cubicBezTo>
                  <a:pt x="26" y="2290"/>
                  <a:pt x="39" y="2289"/>
                  <a:pt x="45" y="2280"/>
                </a:cubicBezTo>
                <a:cubicBezTo>
                  <a:pt x="45" y="2279"/>
                  <a:pt x="58" y="2222"/>
                  <a:pt x="63" y="2217"/>
                </a:cubicBezTo>
                <a:cubicBezTo>
                  <a:pt x="83" y="2197"/>
                  <a:pt x="168" y="2184"/>
                  <a:pt x="189" y="2181"/>
                </a:cubicBezTo>
                <a:cubicBezTo>
                  <a:pt x="223" y="2147"/>
                  <a:pt x="263" y="2125"/>
                  <a:pt x="297" y="2091"/>
                </a:cubicBezTo>
                <a:cubicBezTo>
                  <a:pt x="315" y="2020"/>
                  <a:pt x="356" y="1953"/>
                  <a:pt x="396" y="1893"/>
                </a:cubicBezTo>
                <a:cubicBezTo>
                  <a:pt x="440" y="1827"/>
                  <a:pt x="436" y="1695"/>
                  <a:pt x="450" y="1623"/>
                </a:cubicBezTo>
                <a:cubicBezTo>
                  <a:pt x="453" y="1542"/>
                  <a:pt x="454" y="1461"/>
                  <a:pt x="459" y="1380"/>
                </a:cubicBezTo>
                <a:cubicBezTo>
                  <a:pt x="460" y="1371"/>
                  <a:pt x="465" y="1362"/>
                  <a:pt x="468" y="1353"/>
                </a:cubicBezTo>
                <a:cubicBezTo>
                  <a:pt x="468" y="1353"/>
                  <a:pt x="482" y="1294"/>
                  <a:pt x="486" y="1290"/>
                </a:cubicBezTo>
                <a:cubicBezTo>
                  <a:pt x="493" y="1283"/>
                  <a:pt x="504" y="1284"/>
                  <a:pt x="513" y="1281"/>
                </a:cubicBezTo>
                <a:cubicBezTo>
                  <a:pt x="547" y="1247"/>
                  <a:pt x="587" y="1225"/>
                  <a:pt x="621" y="1191"/>
                </a:cubicBezTo>
                <a:cubicBezTo>
                  <a:pt x="637" y="1144"/>
                  <a:pt x="647" y="1097"/>
                  <a:pt x="675" y="1056"/>
                </a:cubicBezTo>
                <a:cubicBezTo>
                  <a:pt x="688" y="1004"/>
                  <a:pt x="711" y="980"/>
                  <a:pt x="747" y="948"/>
                </a:cubicBezTo>
                <a:cubicBezTo>
                  <a:pt x="766" y="931"/>
                  <a:pt x="783" y="912"/>
                  <a:pt x="801" y="894"/>
                </a:cubicBezTo>
                <a:cubicBezTo>
                  <a:pt x="824" y="871"/>
                  <a:pt x="871" y="868"/>
                  <a:pt x="900" y="858"/>
                </a:cubicBezTo>
                <a:cubicBezTo>
                  <a:pt x="942" y="861"/>
                  <a:pt x="993" y="841"/>
                  <a:pt x="1026" y="867"/>
                </a:cubicBezTo>
                <a:cubicBezTo>
                  <a:pt x="1059" y="894"/>
                  <a:pt x="1023" y="956"/>
                  <a:pt x="1044" y="993"/>
                </a:cubicBezTo>
                <a:cubicBezTo>
                  <a:pt x="1055" y="1012"/>
                  <a:pt x="1073" y="1026"/>
                  <a:pt x="1080" y="1047"/>
                </a:cubicBezTo>
                <a:cubicBezTo>
                  <a:pt x="1113" y="1147"/>
                  <a:pt x="1128" y="1253"/>
                  <a:pt x="1161" y="1353"/>
                </a:cubicBezTo>
                <a:cubicBezTo>
                  <a:pt x="1251" y="1335"/>
                  <a:pt x="1168" y="1360"/>
                  <a:pt x="1233" y="1317"/>
                </a:cubicBezTo>
                <a:cubicBezTo>
                  <a:pt x="1261" y="1298"/>
                  <a:pt x="1299" y="1288"/>
                  <a:pt x="1332" y="1281"/>
                </a:cubicBezTo>
                <a:cubicBezTo>
                  <a:pt x="1361" y="1261"/>
                  <a:pt x="1375" y="1238"/>
                  <a:pt x="1404" y="1218"/>
                </a:cubicBezTo>
                <a:cubicBezTo>
                  <a:pt x="1418" y="1176"/>
                  <a:pt x="1428" y="1135"/>
                  <a:pt x="1440" y="1092"/>
                </a:cubicBezTo>
                <a:cubicBezTo>
                  <a:pt x="1450" y="1056"/>
                  <a:pt x="1446" y="1015"/>
                  <a:pt x="1467" y="984"/>
                </a:cubicBezTo>
                <a:cubicBezTo>
                  <a:pt x="1514" y="914"/>
                  <a:pt x="1496" y="951"/>
                  <a:pt x="1521" y="876"/>
                </a:cubicBezTo>
                <a:cubicBezTo>
                  <a:pt x="1533" y="840"/>
                  <a:pt x="1545" y="804"/>
                  <a:pt x="1557" y="768"/>
                </a:cubicBezTo>
                <a:cubicBezTo>
                  <a:pt x="1563" y="750"/>
                  <a:pt x="1575" y="714"/>
                  <a:pt x="1575" y="714"/>
                </a:cubicBezTo>
                <a:cubicBezTo>
                  <a:pt x="1572" y="693"/>
                  <a:pt x="1575" y="670"/>
                  <a:pt x="1566" y="651"/>
                </a:cubicBezTo>
                <a:cubicBezTo>
                  <a:pt x="1562" y="641"/>
                  <a:pt x="1549" y="628"/>
                  <a:pt x="1539" y="633"/>
                </a:cubicBezTo>
                <a:cubicBezTo>
                  <a:pt x="1528" y="639"/>
                  <a:pt x="1538" y="660"/>
                  <a:pt x="1530" y="669"/>
                </a:cubicBezTo>
                <a:cubicBezTo>
                  <a:pt x="1516" y="685"/>
                  <a:pt x="1476" y="705"/>
                  <a:pt x="1476" y="705"/>
                </a:cubicBezTo>
                <a:cubicBezTo>
                  <a:pt x="1427" y="672"/>
                  <a:pt x="1413" y="669"/>
                  <a:pt x="1395" y="615"/>
                </a:cubicBezTo>
                <a:cubicBezTo>
                  <a:pt x="1392" y="594"/>
                  <a:pt x="1391" y="573"/>
                  <a:pt x="1386" y="552"/>
                </a:cubicBezTo>
                <a:cubicBezTo>
                  <a:pt x="1382" y="534"/>
                  <a:pt x="1368" y="498"/>
                  <a:pt x="1368" y="498"/>
                </a:cubicBezTo>
                <a:cubicBezTo>
                  <a:pt x="1382" y="371"/>
                  <a:pt x="1361" y="443"/>
                  <a:pt x="1440" y="390"/>
                </a:cubicBezTo>
                <a:cubicBezTo>
                  <a:pt x="1517" y="275"/>
                  <a:pt x="1708" y="447"/>
                  <a:pt x="1773" y="318"/>
                </a:cubicBezTo>
                <a:cubicBezTo>
                  <a:pt x="1776" y="237"/>
                  <a:pt x="1701" y="81"/>
                  <a:pt x="1782" y="75"/>
                </a:cubicBezTo>
                <a:cubicBezTo>
                  <a:pt x="2871" y="0"/>
                  <a:pt x="5058" y="93"/>
                  <a:pt x="5058" y="93"/>
                </a:cubicBezTo>
                <a:cubicBezTo>
                  <a:pt x="5089" y="187"/>
                  <a:pt x="5099" y="287"/>
                  <a:pt x="5130" y="381"/>
                </a:cubicBezTo>
                <a:cubicBezTo>
                  <a:pt x="5127" y="1116"/>
                  <a:pt x="5247" y="1865"/>
                  <a:pt x="5103" y="2586"/>
                </a:cubicBezTo>
                <a:cubicBezTo>
                  <a:pt x="5090" y="2650"/>
                  <a:pt x="5091" y="2697"/>
                  <a:pt x="5067" y="2757"/>
                </a:cubicBezTo>
                <a:cubicBezTo>
                  <a:pt x="5075" y="2977"/>
                  <a:pt x="5108" y="3187"/>
                  <a:pt x="5130" y="3405"/>
                </a:cubicBezTo>
                <a:cubicBezTo>
                  <a:pt x="5127" y="3420"/>
                  <a:pt x="5135" y="3444"/>
                  <a:pt x="5121" y="3450"/>
                </a:cubicBezTo>
                <a:cubicBezTo>
                  <a:pt x="5071" y="3472"/>
                  <a:pt x="4978" y="3456"/>
                  <a:pt x="4923" y="3450"/>
                </a:cubicBezTo>
                <a:cubicBezTo>
                  <a:pt x="4911" y="3441"/>
                  <a:pt x="4898" y="3433"/>
                  <a:pt x="4887" y="3423"/>
                </a:cubicBezTo>
                <a:cubicBezTo>
                  <a:pt x="4868" y="3406"/>
                  <a:pt x="4833" y="3369"/>
                  <a:pt x="4833" y="3369"/>
                </a:cubicBezTo>
                <a:cubicBezTo>
                  <a:pt x="4824" y="3372"/>
                  <a:pt x="4814" y="3374"/>
                  <a:pt x="4806" y="3378"/>
                </a:cubicBezTo>
                <a:cubicBezTo>
                  <a:pt x="4796" y="3383"/>
                  <a:pt x="4789" y="3392"/>
                  <a:pt x="4779" y="3396"/>
                </a:cubicBezTo>
                <a:cubicBezTo>
                  <a:pt x="4687" y="3429"/>
                  <a:pt x="4586" y="3419"/>
                  <a:pt x="4491" y="3423"/>
                </a:cubicBezTo>
                <a:cubicBezTo>
                  <a:pt x="4152" y="3461"/>
                  <a:pt x="3798" y="3497"/>
                  <a:pt x="3465" y="3414"/>
                </a:cubicBezTo>
                <a:cubicBezTo>
                  <a:pt x="3318" y="3417"/>
                  <a:pt x="3151" y="3349"/>
                  <a:pt x="3024" y="3423"/>
                </a:cubicBezTo>
                <a:cubicBezTo>
                  <a:pt x="2954" y="3464"/>
                  <a:pt x="3033" y="3585"/>
                  <a:pt x="3033" y="3666"/>
                </a:cubicBezTo>
                <a:cubicBezTo>
                  <a:pt x="3033" y="3778"/>
                  <a:pt x="3029" y="3890"/>
                  <a:pt x="2979" y="3990"/>
                </a:cubicBezTo>
                <a:cubicBezTo>
                  <a:pt x="2989" y="4365"/>
                  <a:pt x="3081" y="4356"/>
                  <a:pt x="2772" y="4341"/>
                </a:cubicBezTo>
                <a:cubicBezTo>
                  <a:pt x="2743" y="4331"/>
                  <a:pt x="2720" y="4315"/>
                  <a:pt x="2691" y="4305"/>
                </a:cubicBezTo>
                <a:cubicBezTo>
                  <a:pt x="2482" y="4324"/>
                  <a:pt x="2281" y="4335"/>
                  <a:pt x="2070" y="4341"/>
                </a:cubicBezTo>
                <a:cubicBezTo>
                  <a:pt x="1988" y="4362"/>
                  <a:pt x="1902" y="4362"/>
                  <a:pt x="1818" y="4368"/>
                </a:cubicBezTo>
                <a:cubicBezTo>
                  <a:pt x="1634" y="4363"/>
                  <a:pt x="1497" y="4353"/>
                  <a:pt x="1323" y="4341"/>
                </a:cubicBezTo>
                <a:cubicBezTo>
                  <a:pt x="1244" y="4315"/>
                  <a:pt x="1289" y="4316"/>
                  <a:pt x="1170" y="4305"/>
                </a:cubicBezTo>
                <a:cubicBezTo>
                  <a:pt x="1114" y="4286"/>
                  <a:pt x="1055" y="4297"/>
                  <a:pt x="999" y="4278"/>
                </a:cubicBezTo>
                <a:cubicBezTo>
                  <a:pt x="860" y="4284"/>
                  <a:pt x="723" y="4291"/>
                  <a:pt x="585" y="4314"/>
                </a:cubicBezTo>
                <a:cubicBezTo>
                  <a:pt x="591" y="4228"/>
                  <a:pt x="604" y="4145"/>
                  <a:pt x="576" y="4062"/>
                </a:cubicBezTo>
                <a:cubicBezTo>
                  <a:pt x="562" y="3801"/>
                  <a:pt x="551" y="3797"/>
                  <a:pt x="567" y="3459"/>
                </a:cubicBezTo>
                <a:cubicBezTo>
                  <a:pt x="573" y="3326"/>
                  <a:pt x="570" y="3342"/>
                  <a:pt x="594" y="3270"/>
                </a:cubicBezTo>
                <a:cubicBezTo>
                  <a:pt x="586" y="3017"/>
                  <a:pt x="571" y="2775"/>
                  <a:pt x="603" y="2523"/>
                </a:cubicBezTo>
                <a:cubicBezTo>
                  <a:pt x="600" y="2457"/>
                  <a:pt x="599" y="2391"/>
                  <a:pt x="594" y="2325"/>
                </a:cubicBezTo>
                <a:cubicBezTo>
                  <a:pt x="593" y="2313"/>
                  <a:pt x="596" y="2283"/>
                  <a:pt x="585" y="2289"/>
                </a:cubicBezTo>
                <a:cubicBezTo>
                  <a:pt x="571" y="2296"/>
                  <a:pt x="591" y="2333"/>
                  <a:pt x="576" y="2334"/>
                </a:cubicBezTo>
                <a:cubicBezTo>
                  <a:pt x="384" y="2346"/>
                  <a:pt x="192" y="2328"/>
                  <a:pt x="0" y="2325"/>
                </a:cubicBezTo>
                <a:close/>
              </a:path>
            </a:pathLst>
          </a:cu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Freeform 6"/>
          <p:cNvSpPr>
            <a:spLocks/>
          </p:cNvSpPr>
          <p:nvPr/>
        </p:nvSpPr>
        <p:spPr bwMode="auto">
          <a:xfrm>
            <a:off x="928688" y="71438"/>
            <a:ext cx="2930525" cy="6757987"/>
          </a:xfrm>
          <a:custGeom>
            <a:avLst/>
            <a:gdLst>
              <a:gd name="T0" fmla="*/ 2899609 w 1801"/>
              <a:gd name="T1" fmla="*/ 0 h 4194"/>
              <a:gd name="T2" fmla="*/ 2928898 w 1801"/>
              <a:gd name="T3" fmla="*/ 159523 h 4194"/>
              <a:gd name="T4" fmla="*/ 2914253 w 1801"/>
              <a:gd name="T5" fmla="*/ 362553 h 4194"/>
              <a:gd name="T6" fmla="*/ 2870320 w 1801"/>
              <a:gd name="T7" fmla="*/ 391557 h 4194"/>
              <a:gd name="T8" fmla="*/ 2445630 w 1801"/>
              <a:gd name="T9" fmla="*/ 478570 h 4194"/>
              <a:gd name="T10" fmla="*/ 2255252 w 1801"/>
              <a:gd name="T11" fmla="*/ 551080 h 4194"/>
              <a:gd name="T12" fmla="*/ 2138096 w 1801"/>
              <a:gd name="T13" fmla="*/ 696102 h 4194"/>
              <a:gd name="T14" fmla="*/ 2152740 w 1801"/>
              <a:gd name="T15" fmla="*/ 841123 h 4194"/>
              <a:gd name="T16" fmla="*/ 2225963 w 1801"/>
              <a:gd name="T17" fmla="*/ 913633 h 4194"/>
              <a:gd name="T18" fmla="*/ 2430985 w 1801"/>
              <a:gd name="T19" fmla="*/ 1058655 h 4194"/>
              <a:gd name="T20" fmla="*/ 2504208 w 1801"/>
              <a:gd name="T21" fmla="*/ 1218178 h 4194"/>
              <a:gd name="T22" fmla="*/ 2489563 w 1801"/>
              <a:gd name="T23" fmla="*/ 1450212 h 4194"/>
              <a:gd name="T24" fmla="*/ 2357763 w 1801"/>
              <a:gd name="T25" fmla="*/ 1638739 h 4194"/>
              <a:gd name="T26" fmla="*/ 2299185 w 1801"/>
              <a:gd name="T27" fmla="*/ 1696748 h 4194"/>
              <a:gd name="T28" fmla="*/ 2269896 w 1801"/>
              <a:gd name="T29" fmla="*/ 1740254 h 4194"/>
              <a:gd name="T30" fmla="*/ 2182029 w 1801"/>
              <a:gd name="T31" fmla="*/ 1798263 h 4194"/>
              <a:gd name="T32" fmla="*/ 2094162 w 1801"/>
              <a:gd name="T33" fmla="*/ 1856271 h 4194"/>
              <a:gd name="T34" fmla="*/ 2050229 w 1801"/>
              <a:gd name="T35" fmla="*/ 1885275 h 4194"/>
              <a:gd name="T36" fmla="*/ 1684117 w 1801"/>
              <a:gd name="T37" fmla="*/ 1667744 h 4194"/>
              <a:gd name="T38" fmla="*/ 1552316 w 1801"/>
              <a:gd name="T39" fmla="*/ 1421207 h 4194"/>
              <a:gd name="T40" fmla="*/ 1508382 w 1801"/>
              <a:gd name="T41" fmla="*/ 1377701 h 4194"/>
              <a:gd name="T42" fmla="*/ 1420515 w 1801"/>
              <a:gd name="T43" fmla="*/ 1319693 h 4194"/>
              <a:gd name="T44" fmla="*/ 1200848 w 1801"/>
              <a:gd name="T45" fmla="*/ 1363199 h 4194"/>
              <a:gd name="T46" fmla="*/ 1112981 w 1801"/>
              <a:gd name="T47" fmla="*/ 1421207 h 4194"/>
              <a:gd name="T48" fmla="*/ 922603 w 1801"/>
              <a:gd name="T49" fmla="*/ 1798263 h 4194"/>
              <a:gd name="T50" fmla="*/ 834736 w 1801"/>
              <a:gd name="T51" fmla="*/ 1972288 h 4194"/>
              <a:gd name="T52" fmla="*/ 717580 w 1801"/>
              <a:gd name="T53" fmla="*/ 2291334 h 4194"/>
              <a:gd name="T54" fmla="*/ 615069 w 1801"/>
              <a:gd name="T55" fmla="*/ 2595879 h 4194"/>
              <a:gd name="T56" fmla="*/ 571135 w 1801"/>
              <a:gd name="T57" fmla="*/ 2726398 h 4194"/>
              <a:gd name="T58" fmla="*/ 512557 w 1801"/>
              <a:gd name="T59" fmla="*/ 2827912 h 4194"/>
              <a:gd name="T60" fmla="*/ 380757 w 1801"/>
              <a:gd name="T61" fmla="*/ 3132457 h 4194"/>
              <a:gd name="T62" fmla="*/ 263601 w 1801"/>
              <a:gd name="T63" fmla="*/ 3306483 h 4194"/>
              <a:gd name="T64" fmla="*/ 175734 w 1801"/>
              <a:gd name="T65" fmla="*/ 3364491 h 4194"/>
              <a:gd name="T66" fmla="*/ 87867 w 1801"/>
              <a:gd name="T67" fmla="*/ 3466006 h 4194"/>
              <a:gd name="T68" fmla="*/ 73222 w 1801"/>
              <a:gd name="T69" fmla="*/ 3509513 h 4194"/>
              <a:gd name="T70" fmla="*/ 29289 w 1801"/>
              <a:gd name="T71" fmla="*/ 3538517 h 4194"/>
              <a:gd name="T72" fmla="*/ 0 w 1801"/>
              <a:gd name="T73" fmla="*/ 3625529 h 4194"/>
              <a:gd name="T74" fmla="*/ 14644 w 1801"/>
              <a:gd name="T75" fmla="*/ 3698040 h 4194"/>
              <a:gd name="T76" fmla="*/ 58578 w 1801"/>
              <a:gd name="T77" fmla="*/ 3741546 h 4194"/>
              <a:gd name="T78" fmla="*/ 87867 w 1801"/>
              <a:gd name="T79" fmla="*/ 3785053 h 4194"/>
              <a:gd name="T80" fmla="*/ 131800 w 1801"/>
              <a:gd name="T81" fmla="*/ 3799555 h 4194"/>
              <a:gd name="T82" fmla="*/ 278245 w 1801"/>
              <a:gd name="T83" fmla="*/ 3886567 h 4194"/>
              <a:gd name="T84" fmla="*/ 541846 w 1801"/>
              <a:gd name="T85" fmla="*/ 4017086 h 4194"/>
              <a:gd name="T86" fmla="*/ 820091 w 1801"/>
              <a:gd name="T87" fmla="*/ 4336133 h 4194"/>
              <a:gd name="T88" fmla="*/ 878670 w 1801"/>
              <a:gd name="T89" fmla="*/ 4452150 h 4194"/>
              <a:gd name="T90" fmla="*/ 907958 w 1801"/>
              <a:gd name="T91" fmla="*/ 4568167 h 4194"/>
              <a:gd name="T92" fmla="*/ 937247 w 1801"/>
              <a:gd name="T93" fmla="*/ 6148897 h 4194"/>
              <a:gd name="T94" fmla="*/ 981181 w 1801"/>
              <a:gd name="T95" fmla="*/ 6757987 h 41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01"/>
              <a:gd name="T145" fmla="*/ 0 h 4194"/>
              <a:gd name="T146" fmla="*/ 1801 w 1801"/>
              <a:gd name="T147" fmla="*/ 4194 h 419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01" h="4194">
                <a:moveTo>
                  <a:pt x="1782" y="0"/>
                </a:moveTo>
                <a:cubicBezTo>
                  <a:pt x="1786" y="33"/>
                  <a:pt x="1800" y="65"/>
                  <a:pt x="1800" y="99"/>
                </a:cubicBezTo>
                <a:cubicBezTo>
                  <a:pt x="1800" y="141"/>
                  <a:pt x="1801" y="184"/>
                  <a:pt x="1791" y="225"/>
                </a:cubicBezTo>
                <a:cubicBezTo>
                  <a:pt x="1788" y="235"/>
                  <a:pt x="1773" y="237"/>
                  <a:pt x="1764" y="243"/>
                </a:cubicBezTo>
                <a:cubicBezTo>
                  <a:pt x="1674" y="307"/>
                  <a:pt x="1625" y="291"/>
                  <a:pt x="1503" y="297"/>
                </a:cubicBezTo>
                <a:cubicBezTo>
                  <a:pt x="1462" y="311"/>
                  <a:pt x="1429" y="331"/>
                  <a:pt x="1386" y="342"/>
                </a:cubicBezTo>
                <a:cubicBezTo>
                  <a:pt x="1323" y="405"/>
                  <a:pt x="1343" y="373"/>
                  <a:pt x="1314" y="432"/>
                </a:cubicBezTo>
                <a:cubicBezTo>
                  <a:pt x="1317" y="462"/>
                  <a:pt x="1316" y="493"/>
                  <a:pt x="1323" y="522"/>
                </a:cubicBezTo>
                <a:cubicBezTo>
                  <a:pt x="1329" y="549"/>
                  <a:pt x="1350" y="552"/>
                  <a:pt x="1368" y="567"/>
                </a:cubicBezTo>
                <a:cubicBezTo>
                  <a:pt x="1408" y="600"/>
                  <a:pt x="1447" y="634"/>
                  <a:pt x="1494" y="657"/>
                </a:cubicBezTo>
                <a:cubicBezTo>
                  <a:pt x="1516" y="690"/>
                  <a:pt x="1529" y="718"/>
                  <a:pt x="1539" y="756"/>
                </a:cubicBezTo>
                <a:cubicBezTo>
                  <a:pt x="1536" y="804"/>
                  <a:pt x="1538" y="852"/>
                  <a:pt x="1530" y="900"/>
                </a:cubicBezTo>
                <a:cubicBezTo>
                  <a:pt x="1525" y="935"/>
                  <a:pt x="1470" y="990"/>
                  <a:pt x="1449" y="1017"/>
                </a:cubicBezTo>
                <a:cubicBezTo>
                  <a:pt x="1429" y="1076"/>
                  <a:pt x="1457" y="1018"/>
                  <a:pt x="1413" y="1053"/>
                </a:cubicBezTo>
                <a:cubicBezTo>
                  <a:pt x="1405" y="1060"/>
                  <a:pt x="1403" y="1073"/>
                  <a:pt x="1395" y="1080"/>
                </a:cubicBezTo>
                <a:cubicBezTo>
                  <a:pt x="1379" y="1094"/>
                  <a:pt x="1359" y="1104"/>
                  <a:pt x="1341" y="1116"/>
                </a:cubicBezTo>
                <a:cubicBezTo>
                  <a:pt x="1323" y="1128"/>
                  <a:pt x="1305" y="1140"/>
                  <a:pt x="1287" y="1152"/>
                </a:cubicBezTo>
                <a:cubicBezTo>
                  <a:pt x="1278" y="1158"/>
                  <a:pt x="1260" y="1170"/>
                  <a:pt x="1260" y="1170"/>
                </a:cubicBezTo>
                <a:cubicBezTo>
                  <a:pt x="1178" y="1154"/>
                  <a:pt x="1102" y="1085"/>
                  <a:pt x="1035" y="1035"/>
                </a:cubicBezTo>
                <a:cubicBezTo>
                  <a:pt x="1031" y="1022"/>
                  <a:pt x="961" y="889"/>
                  <a:pt x="954" y="882"/>
                </a:cubicBezTo>
                <a:cubicBezTo>
                  <a:pt x="945" y="873"/>
                  <a:pt x="937" y="863"/>
                  <a:pt x="927" y="855"/>
                </a:cubicBezTo>
                <a:cubicBezTo>
                  <a:pt x="910" y="842"/>
                  <a:pt x="873" y="819"/>
                  <a:pt x="873" y="819"/>
                </a:cubicBezTo>
                <a:cubicBezTo>
                  <a:pt x="835" y="824"/>
                  <a:pt x="775" y="825"/>
                  <a:pt x="738" y="846"/>
                </a:cubicBezTo>
                <a:cubicBezTo>
                  <a:pt x="719" y="857"/>
                  <a:pt x="684" y="882"/>
                  <a:pt x="684" y="882"/>
                </a:cubicBezTo>
                <a:cubicBezTo>
                  <a:pt x="645" y="960"/>
                  <a:pt x="606" y="1038"/>
                  <a:pt x="567" y="1116"/>
                </a:cubicBezTo>
                <a:cubicBezTo>
                  <a:pt x="550" y="1150"/>
                  <a:pt x="525" y="1187"/>
                  <a:pt x="513" y="1224"/>
                </a:cubicBezTo>
                <a:cubicBezTo>
                  <a:pt x="491" y="1290"/>
                  <a:pt x="480" y="1363"/>
                  <a:pt x="441" y="1422"/>
                </a:cubicBezTo>
                <a:cubicBezTo>
                  <a:pt x="431" y="1513"/>
                  <a:pt x="418" y="1532"/>
                  <a:pt x="378" y="1611"/>
                </a:cubicBezTo>
                <a:cubicBezTo>
                  <a:pt x="365" y="1636"/>
                  <a:pt x="367" y="1668"/>
                  <a:pt x="351" y="1692"/>
                </a:cubicBezTo>
                <a:cubicBezTo>
                  <a:pt x="336" y="1714"/>
                  <a:pt x="325" y="1729"/>
                  <a:pt x="315" y="1755"/>
                </a:cubicBezTo>
                <a:cubicBezTo>
                  <a:pt x="291" y="1820"/>
                  <a:pt x="273" y="1886"/>
                  <a:pt x="234" y="1944"/>
                </a:cubicBezTo>
                <a:cubicBezTo>
                  <a:pt x="223" y="1990"/>
                  <a:pt x="200" y="2022"/>
                  <a:pt x="162" y="2052"/>
                </a:cubicBezTo>
                <a:cubicBezTo>
                  <a:pt x="145" y="2066"/>
                  <a:pt x="121" y="2071"/>
                  <a:pt x="108" y="2088"/>
                </a:cubicBezTo>
                <a:cubicBezTo>
                  <a:pt x="73" y="2134"/>
                  <a:pt x="92" y="2113"/>
                  <a:pt x="54" y="2151"/>
                </a:cubicBezTo>
                <a:cubicBezTo>
                  <a:pt x="51" y="2160"/>
                  <a:pt x="51" y="2171"/>
                  <a:pt x="45" y="2178"/>
                </a:cubicBezTo>
                <a:cubicBezTo>
                  <a:pt x="38" y="2186"/>
                  <a:pt x="24" y="2187"/>
                  <a:pt x="18" y="2196"/>
                </a:cubicBezTo>
                <a:cubicBezTo>
                  <a:pt x="8" y="2212"/>
                  <a:pt x="0" y="2250"/>
                  <a:pt x="0" y="2250"/>
                </a:cubicBezTo>
                <a:cubicBezTo>
                  <a:pt x="3" y="2265"/>
                  <a:pt x="2" y="2281"/>
                  <a:pt x="9" y="2295"/>
                </a:cubicBezTo>
                <a:cubicBezTo>
                  <a:pt x="15" y="2306"/>
                  <a:pt x="28" y="2312"/>
                  <a:pt x="36" y="2322"/>
                </a:cubicBezTo>
                <a:cubicBezTo>
                  <a:pt x="43" y="2330"/>
                  <a:pt x="46" y="2342"/>
                  <a:pt x="54" y="2349"/>
                </a:cubicBezTo>
                <a:cubicBezTo>
                  <a:pt x="61" y="2355"/>
                  <a:pt x="73" y="2353"/>
                  <a:pt x="81" y="2358"/>
                </a:cubicBezTo>
                <a:cubicBezTo>
                  <a:pt x="153" y="2398"/>
                  <a:pt x="111" y="2386"/>
                  <a:pt x="171" y="2412"/>
                </a:cubicBezTo>
                <a:cubicBezTo>
                  <a:pt x="227" y="2436"/>
                  <a:pt x="282" y="2459"/>
                  <a:pt x="333" y="2493"/>
                </a:cubicBezTo>
                <a:cubicBezTo>
                  <a:pt x="382" y="2566"/>
                  <a:pt x="461" y="2613"/>
                  <a:pt x="504" y="2691"/>
                </a:cubicBezTo>
                <a:cubicBezTo>
                  <a:pt x="517" y="2715"/>
                  <a:pt x="533" y="2737"/>
                  <a:pt x="540" y="2763"/>
                </a:cubicBezTo>
                <a:cubicBezTo>
                  <a:pt x="546" y="2787"/>
                  <a:pt x="558" y="2835"/>
                  <a:pt x="558" y="2835"/>
                </a:cubicBezTo>
                <a:cubicBezTo>
                  <a:pt x="535" y="3159"/>
                  <a:pt x="522" y="3493"/>
                  <a:pt x="576" y="3816"/>
                </a:cubicBezTo>
                <a:cubicBezTo>
                  <a:pt x="582" y="3938"/>
                  <a:pt x="603" y="4072"/>
                  <a:pt x="603" y="4194"/>
                </a:cubicBezTo>
              </a:path>
            </a:pathLst>
          </a:custGeom>
          <a:noFill/>
          <a:ln w="1714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Freeform 7"/>
          <p:cNvSpPr>
            <a:spLocks/>
          </p:cNvSpPr>
          <p:nvPr/>
        </p:nvSpPr>
        <p:spPr bwMode="auto">
          <a:xfrm>
            <a:off x="0" y="0"/>
            <a:ext cx="4048125" cy="3762375"/>
          </a:xfrm>
          <a:custGeom>
            <a:avLst/>
            <a:gdLst>
              <a:gd name="T0" fmla="*/ 971550 w 2523"/>
              <a:gd name="T1" fmla="*/ 3643313 h 2383"/>
              <a:gd name="T2" fmla="*/ 728663 w 2523"/>
              <a:gd name="T3" fmla="*/ 3586163 h 2383"/>
              <a:gd name="T4" fmla="*/ 642938 w 2523"/>
              <a:gd name="T5" fmla="*/ 3543301 h 2383"/>
              <a:gd name="T6" fmla="*/ 557213 w 2523"/>
              <a:gd name="T7" fmla="*/ 3529013 h 2383"/>
              <a:gd name="T8" fmla="*/ 500063 w 2523"/>
              <a:gd name="T9" fmla="*/ 3514726 h 2383"/>
              <a:gd name="T10" fmla="*/ 442913 w 2523"/>
              <a:gd name="T11" fmla="*/ 3543301 h 2383"/>
              <a:gd name="T12" fmla="*/ 414338 w 2523"/>
              <a:gd name="T13" fmla="*/ 3586163 h 2383"/>
              <a:gd name="T14" fmla="*/ 357188 w 2523"/>
              <a:gd name="T15" fmla="*/ 3571876 h 2383"/>
              <a:gd name="T16" fmla="*/ 314325 w 2523"/>
              <a:gd name="T17" fmla="*/ 3529013 h 2383"/>
              <a:gd name="T18" fmla="*/ 257175 w 2523"/>
              <a:gd name="T19" fmla="*/ 3414713 h 2383"/>
              <a:gd name="T20" fmla="*/ 142875 w 2523"/>
              <a:gd name="T21" fmla="*/ 3057525 h 2383"/>
              <a:gd name="T22" fmla="*/ 128588 w 2523"/>
              <a:gd name="T23" fmla="*/ 2871787 h 2383"/>
              <a:gd name="T24" fmla="*/ 57150 w 2523"/>
              <a:gd name="T25" fmla="*/ 2728913 h 2383"/>
              <a:gd name="T26" fmla="*/ 57150 w 2523"/>
              <a:gd name="T27" fmla="*/ 2171700 h 2383"/>
              <a:gd name="T28" fmla="*/ 28575 w 2523"/>
              <a:gd name="T29" fmla="*/ 2000250 h 2383"/>
              <a:gd name="T30" fmla="*/ 100012 w 2523"/>
              <a:gd name="T31" fmla="*/ 1157288 h 2383"/>
              <a:gd name="T32" fmla="*/ 0 w 2523"/>
              <a:gd name="T33" fmla="*/ 700087 h 2383"/>
              <a:gd name="T34" fmla="*/ 71438 w 2523"/>
              <a:gd name="T35" fmla="*/ 371475 h 2383"/>
              <a:gd name="T36" fmla="*/ 85725 w 2523"/>
              <a:gd name="T37" fmla="*/ 42863 h 2383"/>
              <a:gd name="T38" fmla="*/ 228600 w 2523"/>
              <a:gd name="T39" fmla="*/ 57150 h 2383"/>
              <a:gd name="T40" fmla="*/ 857250 w 2523"/>
              <a:gd name="T41" fmla="*/ 85725 h 2383"/>
              <a:gd name="T42" fmla="*/ 3929063 w 2523"/>
              <a:gd name="T43" fmla="*/ 71438 h 2383"/>
              <a:gd name="T44" fmla="*/ 3986213 w 2523"/>
              <a:gd name="T45" fmla="*/ 142875 h 2383"/>
              <a:gd name="T46" fmla="*/ 3943351 w 2523"/>
              <a:gd name="T47" fmla="*/ 171450 h 2383"/>
              <a:gd name="T48" fmla="*/ 3871913 w 2523"/>
              <a:gd name="T49" fmla="*/ 257175 h 2383"/>
              <a:gd name="T50" fmla="*/ 3814763 w 2523"/>
              <a:gd name="T51" fmla="*/ 385762 h 2383"/>
              <a:gd name="T52" fmla="*/ 3757613 w 2523"/>
              <a:gd name="T53" fmla="*/ 471488 h 2383"/>
              <a:gd name="T54" fmla="*/ 3714751 w 2523"/>
              <a:gd name="T55" fmla="*/ 485775 h 2383"/>
              <a:gd name="T56" fmla="*/ 3671888 w 2523"/>
              <a:gd name="T57" fmla="*/ 514350 h 2383"/>
              <a:gd name="T58" fmla="*/ 3357563 w 2523"/>
              <a:gd name="T59" fmla="*/ 528638 h 2383"/>
              <a:gd name="T60" fmla="*/ 3214687 w 2523"/>
              <a:gd name="T61" fmla="*/ 585788 h 2383"/>
              <a:gd name="T62" fmla="*/ 3186112 w 2523"/>
              <a:gd name="T63" fmla="*/ 628650 h 2383"/>
              <a:gd name="T64" fmla="*/ 3143250 w 2523"/>
              <a:gd name="T65" fmla="*/ 657225 h 2383"/>
              <a:gd name="T66" fmla="*/ 3114675 w 2523"/>
              <a:gd name="T67" fmla="*/ 742950 h 2383"/>
              <a:gd name="T68" fmla="*/ 3143250 w 2523"/>
              <a:gd name="T69" fmla="*/ 957263 h 2383"/>
              <a:gd name="T70" fmla="*/ 3228975 w 2523"/>
              <a:gd name="T71" fmla="*/ 1085850 h 2383"/>
              <a:gd name="T72" fmla="*/ 3343276 w 2523"/>
              <a:gd name="T73" fmla="*/ 1328738 h 2383"/>
              <a:gd name="T74" fmla="*/ 3357563 w 2523"/>
              <a:gd name="T75" fmla="*/ 1614487 h 2383"/>
              <a:gd name="T76" fmla="*/ 3171825 w 2523"/>
              <a:gd name="T77" fmla="*/ 1728788 h 2383"/>
              <a:gd name="T78" fmla="*/ 2957512 w 2523"/>
              <a:gd name="T79" fmla="*/ 1843088 h 2383"/>
              <a:gd name="T80" fmla="*/ 2814638 w 2523"/>
              <a:gd name="T81" fmla="*/ 1743075 h 2383"/>
              <a:gd name="T82" fmla="*/ 2643188 w 2523"/>
              <a:gd name="T83" fmla="*/ 1543050 h 2383"/>
              <a:gd name="T84" fmla="*/ 2457450 w 2523"/>
              <a:gd name="T85" fmla="*/ 1385888 h 2383"/>
              <a:gd name="T86" fmla="*/ 2414588 w 2523"/>
              <a:gd name="T87" fmla="*/ 1343025 h 2383"/>
              <a:gd name="T88" fmla="*/ 2357438 w 2523"/>
              <a:gd name="T89" fmla="*/ 1300163 h 2383"/>
              <a:gd name="T90" fmla="*/ 2128838 w 2523"/>
              <a:gd name="T91" fmla="*/ 1428750 h 2383"/>
              <a:gd name="T92" fmla="*/ 2043113 w 2523"/>
              <a:gd name="T93" fmla="*/ 1571625 h 2383"/>
              <a:gd name="T94" fmla="*/ 1957388 w 2523"/>
              <a:gd name="T95" fmla="*/ 1628775 h 2383"/>
              <a:gd name="T96" fmla="*/ 1885950 w 2523"/>
              <a:gd name="T97" fmla="*/ 1714500 h 2383"/>
              <a:gd name="T98" fmla="*/ 1800225 w 2523"/>
              <a:gd name="T99" fmla="*/ 1957388 h 2383"/>
              <a:gd name="T100" fmla="*/ 1728788 w 2523"/>
              <a:gd name="T101" fmla="*/ 2085975 h 2383"/>
              <a:gd name="T102" fmla="*/ 1700213 w 2523"/>
              <a:gd name="T103" fmla="*/ 2128838 h 2383"/>
              <a:gd name="T104" fmla="*/ 1657350 w 2523"/>
              <a:gd name="T105" fmla="*/ 2314575 h 2383"/>
              <a:gd name="T106" fmla="*/ 1585912 w 2523"/>
              <a:gd name="T107" fmla="*/ 2500313 h 2383"/>
              <a:gd name="T108" fmla="*/ 1514475 w 2523"/>
              <a:gd name="T109" fmla="*/ 2628900 h 2383"/>
              <a:gd name="T110" fmla="*/ 1443038 w 2523"/>
              <a:gd name="T111" fmla="*/ 2843212 h 2383"/>
              <a:gd name="T112" fmla="*/ 1371600 w 2523"/>
              <a:gd name="T113" fmla="*/ 2971800 h 2383"/>
              <a:gd name="T114" fmla="*/ 1271588 w 2523"/>
              <a:gd name="T115" fmla="*/ 3143250 h 2383"/>
              <a:gd name="T116" fmla="*/ 1171575 w 2523"/>
              <a:gd name="T117" fmla="*/ 3314701 h 2383"/>
              <a:gd name="T118" fmla="*/ 1071563 w 2523"/>
              <a:gd name="T119" fmla="*/ 3457576 h 2383"/>
              <a:gd name="T120" fmla="*/ 971550 w 2523"/>
              <a:gd name="T121" fmla="*/ 3600451 h 2383"/>
              <a:gd name="T122" fmla="*/ 971550 w 2523"/>
              <a:gd name="T123" fmla="*/ 3643313 h 23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523"/>
              <a:gd name="T187" fmla="*/ 0 h 2383"/>
              <a:gd name="T188" fmla="*/ 2523 w 2523"/>
              <a:gd name="T189" fmla="*/ 2383 h 23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523" h="2383">
                <a:moveTo>
                  <a:pt x="612" y="2295"/>
                </a:moveTo>
                <a:cubicBezTo>
                  <a:pt x="567" y="2289"/>
                  <a:pt x="499" y="2286"/>
                  <a:pt x="459" y="2259"/>
                </a:cubicBezTo>
                <a:cubicBezTo>
                  <a:pt x="435" y="2243"/>
                  <a:pt x="433" y="2238"/>
                  <a:pt x="405" y="2232"/>
                </a:cubicBezTo>
                <a:cubicBezTo>
                  <a:pt x="387" y="2228"/>
                  <a:pt x="369" y="2227"/>
                  <a:pt x="351" y="2223"/>
                </a:cubicBezTo>
                <a:cubicBezTo>
                  <a:pt x="339" y="2221"/>
                  <a:pt x="327" y="2217"/>
                  <a:pt x="315" y="2214"/>
                </a:cubicBezTo>
                <a:cubicBezTo>
                  <a:pt x="303" y="2220"/>
                  <a:pt x="289" y="2223"/>
                  <a:pt x="279" y="2232"/>
                </a:cubicBezTo>
                <a:cubicBezTo>
                  <a:pt x="271" y="2239"/>
                  <a:pt x="271" y="2256"/>
                  <a:pt x="261" y="2259"/>
                </a:cubicBezTo>
                <a:cubicBezTo>
                  <a:pt x="249" y="2263"/>
                  <a:pt x="237" y="2253"/>
                  <a:pt x="225" y="2250"/>
                </a:cubicBezTo>
                <a:cubicBezTo>
                  <a:pt x="216" y="2241"/>
                  <a:pt x="205" y="2234"/>
                  <a:pt x="198" y="2223"/>
                </a:cubicBezTo>
                <a:cubicBezTo>
                  <a:pt x="184" y="2200"/>
                  <a:pt x="162" y="2151"/>
                  <a:pt x="162" y="2151"/>
                </a:cubicBezTo>
                <a:cubicBezTo>
                  <a:pt x="148" y="2069"/>
                  <a:pt x="110" y="2005"/>
                  <a:pt x="90" y="1926"/>
                </a:cubicBezTo>
                <a:cubicBezTo>
                  <a:pt x="87" y="1887"/>
                  <a:pt x="88" y="1847"/>
                  <a:pt x="81" y="1809"/>
                </a:cubicBezTo>
                <a:cubicBezTo>
                  <a:pt x="77" y="1789"/>
                  <a:pt x="45" y="1745"/>
                  <a:pt x="36" y="1719"/>
                </a:cubicBezTo>
                <a:cubicBezTo>
                  <a:pt x="43" y="1608"/>
                  <a:pt x="72" y="1477"/>
                  <a:pt x="36" y="1368"/>
                </a:cubicBezTo>
                <a:cubicBezTo>
                  <a:pt x="32" y="1332"/>
                  <a:pt x="18" y="1296"/>
                  <a:pt x="18" y="1260"/>
                </a:cubicBezTo>
                <a:cubicBezTo>
                  <a:pt x="18" y="1083"/>
                  <a:pt x="38" y="904"/>
                  <a:pt x="63" y="729"/>
                </a:cubicBezTo>
                <a:cubicBezTo>
                  <a:pt x="57" y="624"/>
                  <a:pt x="59" y="529"/>
                  <a:pt x="0" y="441"/>
                </a:cubicBezTo>
                <a:cubicBezTo>
                  <a:pt x="7" y="353"/>
                  <a:pt x="19" y="312"/>
                  <a:pt x="45" y="234"/>
                </a:cubicBezTo>
                <a:cubicBezTo>
                  <a:pt x="48" y="165"/>
                  <a:pt x="23" y="89"/>
                  <a:pt x="54" y="27"/>
                </a:cubicBezTo>
                <a:cubicBezTo>
                  <a:pt x="67" y="0"/>
                  <a:pt x="114" y="34"/>
                  <a:pt x="144" y="36"/>
                </a:cubicBezTo>
                <a:cubicBezTo>
                  <a:pt x="228" y="42"/>
                  <a:pt x="465" y="51"/>
                  <a:pt x="540" y="54"/>
                </a:cubicBezTo>
                <a:cubicBezTo>
                  <a:pt x="761" y="53"/>
                  <a:pt x="1886" y="18"/>
                  <a:pt x="2475" y="45"/>
                </a:cubicBezTo>
                <a:cubicBezTo>
                  <a:pt x="2496" y="52"/>
                  <a:pt x="2523" y="53"/>
                  <a:pt x="2511" y="90"/>
                </a:cubicBezTo>
                <a:cubicBezTo>
                  <a:pt x="2508" y="100"/>
                  <a:pt x="2492" y="101"/>
                  <a:pt x="2484" y="108"/>
                </a:cubicBezTo>
                <a:cubicBezTo>
                  <a:pt x="2458" y="130"/>
                  <a:pt x="2457" y="135"/>
                  <a:pt x="2439" y="162"/>
                </a:cubicBezTo>
                <a:cubicBezTo>
                  <a:pt x="2421" y="286"/>
                  <a:pt x="2451" y="188"/>
                  <a:pt x="2403" y="243"/>
                </a:cubicBezTo>
                <a:cubicBezTo>
                  <a:pt x="2389" y="259"/>
                  <a:pt x="2379" y="279"/>
                  <a:pt x="2367" y="297"/>
                </a:cubicBezTo>
                <a:cubicBezTo>
                  <a:pt x="2362" y="305"/>
                  <a:pt x="2348" y="302"/>
                  <a:pt x="2340" y="306"/>
                </a:cubicBezTo>
                <a:cubicBezTo>
                  <a:pt x="2330" y="311"/>
                  <a:pt x="2324" y="323"/>
                  <a:pt x="2313" y="324"/>
                </a:cubicBezTo>
                <a:cubicBezTo>
                  <a:pt x="2247" y="332"/>
                  <a:pt x="2181" y="330"/>
                  <a:pt x="2115" y="333"/>
                </a:cubicBezTo>
                <a:cubicBezTo>
                  <a:pt x="2048" y="355"/>
                  <a:pt x="2078" y="343"/>
                  <a:pt x="2025" y="369"/>
                </a:cubicBezTo>
                <a:cubicBezTo>
                  <a:pt x="2019" y="378"/>
                  <a:pt x="2015" y="388"/>
                  <a:pt x="2007" y="396"/>
                </a:cubicBezTo>
                <a:cubicBezTo>
                  <a:pt x="1999" y="404"/>
                  <a:pt x="1986" y="405"/>
                  <a:pt x="1980" y="414"/>
                </a:cubicBezTo>
                <a:cubicBezTo>
                  <a:pt x="1970" y="430"/>
                  <a:pt x="1962" y="468"/>
                  <a:pt x="1962" y="468"/>
                </a:cubicBezTo>
                <a:cubicBezTo>
                  <a:pt x="1963" y="476"/>
                  <a:pt x="1962" y="571"/>
                  <a:pt x="1980" y="603"/>
                </a:cubicBezTo>
                <a:cubicBezTo>
                  <a:pt x="1996" y="631"/>
                  <a:pt x="2024" y="653"/>
                  <a:pt x="2034" y="684"/>
                </a:cubicBezTo>
                <a:cubicBezTo>
                  <a:pt x="2052" y="737"/>
                  <a:pt x="2058" y="805"/>
                  <a:pt x="2106" y="837"/>
                </a:cubicBezTo>
                <a:cubicBezTo>
                  <a:pt x="2131" y="912"/>
                  <a:pt x="2139" y="914"/>
                  <a:pt x="2115" y="1017"/>
                </a:cubicBezTo>
                <a:cubicBezTo>
                  <a:pt x="2108" y="1045"/>
                  <a:pt x="2024" y="1072"/>
                  <a:pt x="1998" y="1089"/>
                </a:cubicBezTo>
                <a:cubicBezTo>
                  <a:pt x="1964" y="1140"/>
                  <a:pt x="1918" y="1143"/>
                  <a:pt x="1863" y="1161"/>
                </a:cubicBezTo>
                <a:cubicBezTo>
                  <a:pt x="1831" y="1140"/>
                  <a:pt x="1798" y="1128"/>
                  <a:pt x="1773" y="1098"/>
                </a:cubicBezTo>
                <a:cubicBezTo>
                  <a:pt x="1737" y="1055"/>
                  <a:pt x="1712" y="1003"/>
                  <a:pt x="1665" y="972"/>
                </a:cubicBezTo>
                <a:cubicBezTo>
                  <a:pt x="1645" y="913"/>
                  <a:pt x="1590" y="908"/>
                  <a:pt x="1548" y="873"/>
                </a:cubicBezTo>
                <a:cubicBezTo>
                  <a:pt x="1538" y="865"/>
                  <a:pt x="1531" y="854"/>
                  <a:pt x="1521" y="846"/>
                </a:cubicBezTo>
                <a:cubicBezTo>
                  <a:pt x="1510" y="836"/>
                  <a:pt x="1497" y="828"/>
                  <a:pt x="1485" y="819"/>
                </a:cubicBezTo>
                <a:cubicBezTo>
                  <a:pt x="1340" y="843"/>
                  <a:pt x="1399" y="812"/>
                  <a:pt x="1341" y="900"/>
                </a:cubicBezTo>
                <a:cubicBezTo>
                  <a:pt x="1331" y="939"/>
                  <a:pt x="1320" y="965"/>
                  <a:pt x="1287" y="990"/>
                </a:cubicBezTo>
                <a:cubicBezTo>
                  <a:pt x="1270" y="1003"/>
                  <a:pt x="1233" y="1026"/>
                  <a:pt x="1233" y="1026"/>
                </a:cubicBezTo>
                <a:cubicBezTo>
                  <a:pt x="1220" y="1045"/>
                  <a:pt x="1199" y="1060"/>
                  <a:pt x="1188" y="1080"/>
                </a:cubicBezTo>
                <a:cubicBezTo>
                  <a:pt x="1171" y="1110"/>
                  <a:pt x="1144" y="1198"/>
                  <a:pt x="1134" y="1233"/>
                </a:cubicBezTo>
                <a:cubicBezTo>
                  <a:pt x="1122" y="1275"/>
                  <a:pt x="1121" y="1266"/>
                  <a:pt x="1089" y="1314"/>
                </a:cubicBezTo>
                <a:cubicBezTo>
                  <a:pt x="1083" y="1323"/>
                  <a:pt x="1071" y="1341"/>
                  <a:pt x="1071" y="1341"/>
                </a:cubicBezTo>
                <a:cubicBezTo>
                  <a:pt x="1061" y="1381"/>
                  <a:pt x="1053" y="1418"/>
                  <a:pt x="1044" y="1458"/>
                </a:cubicBezTo>
                <a:cubicBezTo>
                  <a:pt x="1035" y="1497"/>
                  <a:pt x="1012" y="1537"/>
                  <a:pt x="999" y="1575"/>
                </a:cubicBezTo>
                <a:cubicBezTo>
                  <a:pt x="989" y="1604"/>
                  <a:pt x="964" y="1627"/>
                  <a:pt x="954" y="1656"/>
                </a:cubicBezTo>
                <a:cubicBezTo>
                  <a:pt x="946" y="1726"/>
                  <a:pt x="954" y="1746"/>
                  <a:pt x="909" y="1791"/>
                </a:cubicBezTo>
                <a:cubicBezTo>
                  <a:pt x="899" y="1820"/>
                  <a:pt x="874" y="1843"/>
                  <a:pt x="864" y="1872"/>
                </a:cubicBezTo>
                <a:cubicBezTo>
                  <a:pt x="851" y="1912"/>
                  <a:pt x="831" y="1950"/>
                  <a:pt x="801" y="1980"/>
                </a:cubicBezTo>
                <a:cubicBezTo>
                  <a:pt x="790" y="2023"/>
                  <a:pt x="774" y="2064"/>
                  <a:pt x="738" y="2088"/>
                </a:cubicBezTo>
                <a:cubicBezTo>
                  <a:pt x="697" y="2170"/>
                  <a:pt x="724" y="2145"/>
                  <a:pt x="675" y="2178"/>
                </a:cubicBezTo>
                <a:cubicBezTo>
                  <a:pt x="657" y="2213"/>
                  <a:pt x="629" y="2234"/>
                  <a:pt x="612" y="2268"/>
                </a:cubicBezTo>
                <a:cubicBezTo>
                  <a:pt x="603" y="2285"/>
                  <a:pt x="568" y="2383"/>
                  <a:pt x="612" y="2295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300038" y="755650"/>
            <a:ext cx="20716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FF"/>
                </a:solidFill>
              </a:rPr>
              <a:t>Балтийское </a:t>
            </a:r>
          </a:p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FFFF"/>
                </a:solidFill>
              </a:rPr>
              <a:t>море</a:t>
            </a:r>
          </a:p>
        </p:txBody>
      </p:sp>
      <p:sp>
        <p:nvSpPr>
          <p:cNvPr id="8199" name="AutoShape 11"/>
          <p:cNvSpPr>
            <a:spLocks noChangeArrowheads="1"/>
          </p:cNvSpPr>
          <p:nvPr/>
        </p:nvSpPr>
        <p:spPr bwMode="auto">
          <a:xfrm>
            <a:off x="2362200" y="5715000"/>
            <a:ext cx="1417712" cy="954360"/>
          </a:xfrm>
          <a:prstGeom prst="star8">
            <a:avLst>
              <a:gd name="adj" fmla="val 3825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err="1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Т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ормасов</a:t>
            </a:r>
            <a:endParaRPr lang="ru-RU" sz="1400" b="1" dirty="0">
              <a:solidFill>
                <a:schemeClr val="accent5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56333" name="AutoShape 13"/>
          <p:cNvSpPr>
            <a:spLocks noChangeArrowheads="1"/>
          </p:cNvSpPr>
          <p:nvPr/>
        </p:nvSpPr>
        <p:spPr bwMode="auto">
          <a:xfrm>
            <a:off x="2000250" y="3200400"/>
            <a:ext cx="1419622" cy="1236712"/>
          </a:xfrm>
          <a:prstGeom prst="star8">
            <a:avLst>
              <a:gd name="adj" fmla="val 38250"/>
            </a:avLst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Барклай</a:t>
            </a:r>
          </a:p>
          <a:p>
            <a:pPr algn="ctr"/>
            <a:endParaRPr lang="ru-RU" sz="1400" b="1" dirty="0"/>
          </a:p>
        </p:txBody>
      </p:sp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1916113" y="4572000"/>
            <a:ext cx="1359743" cy="1089248"/>
          </a:xfrm>
          <a:prstGeom prst="star8">
            <a:avLst>
              <a:gd name="adj" fmla="val 3825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Багратион</a:t>
            </a:r>
            <a:endParaRPr lang="ru-RU" sz="1400" dirty="0">
              <a:solidFill>
                <a:schemeClr val="accent5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56335" name="AutoShape 15"/>
          <p:cNvSpPr>
            <a:spLocks noChangeArrowheads="1"/>
          </p:cNvSpPr>
          <p:nvPr/>
        </p:nvSpPr>
        <p:spPr bwMode="auto">
          <a:xfrm>
            <a:off x="5472113" y="3543300"/>
            <a:ext cx="1057275" cy="10287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6343650" y="4286250"/>
            <a:ext cx="158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accent3">
                    <a:lumMod val="10000"/>
                  </a:schemeClr>
                </a:solidFill>
              </a:rPr>
              <a:t>Смоленск</a:t>
            </a:r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6019800" y="4800600"/>
            <a:ext cx="2200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accent3">
                    <a:lumMod val="10000"/>
                  </a:schemeClr>
                </a:solidFill>
              </a:rPr>
              <a:t>4-5 августа 1812 г.</a:t>
            </a:r>
          </a:p>
        </p:txBody>
      </p:sp>
      <p:sp>
        <p:nvSpPr>
          <p:cNvPr id="56338" name="AutoShape 18"/>
          <p:cNvSpPr>
            <a:spLocks noChangeArrowheads="1"/>
          </p:cNvSpPr>
          <p:nvPr/>
        </p:nvSpPr>
        <p:spPr bwMode="auto">
          <a:xfrm rot="3763394">
            <a:off x="12021" y="4724590"/>
            <a:ext cx="1680208" cy="1349419"/>
          </a:xfrm>
          <a:prstGeom prst="upArrowCallout">
            <a:avLst>
              <a:gd name="adj1" fmla="val 31592"/>
              <a:gd name="adj2" fmla="val 31592"/>
              <a:gd name="adj3" fmla="val 16667"/>
              <a:gd name="adj4" fmla="val 66667"/>
            </a:avLst>
          </a:prstGeom>
          <a:solidFill>
            <a:schemeClr val="accent2">
              <a:lumMod val="75000"/>
              <a:alpha val="6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220 </a:t>
            </a:r>
            <a:r>
              <a:rPr lang="ru-RU" sz="2000" b="1" dirty="0" err="1">
                <a:solidFill>
                  <a:schemeClr val="bg1">
                    <a:lumMod val="20000"/>
                    <a:lumOff val="80000"/>
                  </a:schemeClr>
                </a:solidFill>
              </a:rPr>
              <a:t>тыс</a:t>
            </a:r>
            <a:endParaRPr lang="ru-RU" sz="2000" b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Наполеон</a:t>
            </a:r>
          </a:p>
        </p:txBody>
      </p:sp>
      <p:sp>
        <p:nvSpPr>
          <p:cNvPr id="8206" name="AutoShape 19"/>
          <p:cNvSpPr>
            <a:spLocks noChangeArrowheads="1"/>
          </p:cNvSpPr>
          <p:nvPr/>
        </p:nvSpPr>
        <p:spPr bwMode="auto">
          <a:xfrm>
            <a:off x="3130550" y="1676400"/>
            <a:ext cx="2089522" cy="1295400"/>
          </a:xfrm>
          <a:prstGeom prst="star8">
            <a:avLst>
              <a:gd name="adj" fmla="val 38250"/>
            </a:avLst>
          </a:prstGeom>
          <a:solidFill>
            <a:srgbClr val="FF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  <a:latin typeface="+mj-lt"/>
              </a:rPr>
              <a:t>Витгенштейн</a:t>
            </a:r>
            <a:endParaRPr lang="ru-RU" sz="1400" b="1" dirty="0" smtClean="0">
              <a:solidFill>
                <a:schemeClr val="accent5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6516216" y="2708920"/>
            <a:ext cx="1628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</a:rPr>
              <a:t>Бородино</a:t>
            </a: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6477000" y="3143250"/>
            <a:ext cx="2309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accent5">
                    <a:lumMod val="10000"/>
                  </a:schemeClr>
                </a:solidFill>
              </a:rPr>
              <a:t>26 августа 1812 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</a:schemeClr>
              </a:gs>
              <a:gs pos="50000">
                <a:srgbClr val="009900"/>
              </a:gs>
              <a:gs pos="100000">
                <a:srgbClr val="003300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</a:t>
            </a: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9.Конечной координатой вектора войск Наполеона 26 августа 1812 г являлся пункт…</a:t>
            </a:r>
            <a:endParaRPr lang="ru-RU" sz="24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9" name="Пятно 2 18"/>
          <p:cNvSpPr/>
          <p:nvPr/>
        </p:nvSpPr>
        <p:spPr bwMode="auto">
          <a:xfrm>
            <a:off x="8229600" y="2636912"/>
            <a:ext cx="914400" cy="914400"/>
          </a:xfrm>
          <a:prstGeom prst="irregularSeal2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1" name="earthquake-04.wav">
            <a:hlinkClick r:id="" action="ppaction://media"/>
          </p:cNvPr>
          <p:cNvPicPr>
            <a:picLocks noRot="1" noChangeAspect="1"/>
          </p:cNvPicPr>
          <p:nvPr>
            <a:wavAudioFile r:embed="rId1" name="earthquake-04.wav"/>
          </p:nvPr>
        </p:nvPicPr>
        <p:blipFill>
          <a:blip r:embed="rId4" cstate="email"/>
          <a:stretch>
            <a:fillRect/>
          </a:stretch>
        </p:blipFill>
        <p:spPr>
          <a:xfrm>
            <a:off x="8460432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3.33333E-6 C 0.00712 -0.00324 0.01302 -0.00834 0.02031 -0.01158 C 0.02934 -0.02871 0.04184 -0.03936 0.05642 -0.04861 C 0.06719 -0.06875 0.09097 -0.08334 0.10833 -0.09422 C 0.11389 -0.09769 0.12066 -0.09792 0.12639 -0.09977 C 0.1309 -0.10139 0.13993 -0.10556 0.13993 -0.1051 C 0.15052 -0.11528 0.16024 -0.11875 0.17153 -0.12824 C 0.17431 -0.13056 0.1776 -0.13172 0.18056 -0.13403 C 0.18281 -0.13565 0.1875 -0.13959 0.1875 -0.13936 " pathEditMode="relative" rAng="0" ptsTypes="ffffffffA">
                                      <p:cBhvr>
                                        <p:cTn id="6" dur="2000" fill="hold"/>
                                        <p:tgtEl>
                                          <p:spTgt spid="563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3.33333E-6 C 0.00712 -0.00324 0.01302 -0.00834 0.02031 -0.01158 C 0.02934 -0.02871 0.04184 -0.03936 0.05642 -0.04861 C 0.06719 -0.06875 0.09097 -0.08334 0.10833 -0.09422 C 0.11389 -0.09769 0.12066 -0.09792 0.12639 -0.09977 C 0.1309 -0.10139 0.13993 -0.10556 0.13993 -0.1051 C 0.15052 -0.11528 0.16024 -0.11875 0.17153 -0.12824 C 0.17431 -0.13056 0.1776 -0.13172 0.18056 -0.13403 C 0.18281 -0.13565 0.1875 -0.13959 0.1875 -0.13936 " pathEditMode="relative" rAng="0" ptsTypes="ffffffffA">
                                      <p:cBhvr>
                                        <p:cTn id="8" dur="2000" fill="hold"/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3.33333E-6 C 0.00712 -0.00324 0.01302 -0.00834 0.02031 -0.01158 C 0.02934 -0.02871 0.04184 -0.03936 0.05642 -0.04861 C 0.06719 -0.06875 0.09097 -0.08334 0.10833 -0.09422 C 0.11389 -0.09769 0.12066 -0.09792 0.12639 -0.09977 C 0.1309 -0.10139 0.13993 -0.10556 0.13993 -0.1051 C 0.15052 -0.11528 0.16024 -0.11875 0.17153 -0.12824 C 0.17431 -0.13056 0.1776 -0.13172 0.18056 -0.13403 C 0.18281 -0.13565 0.1875 -0.13959 0.1875 -0.13936 " pathEditMode="relative" rAng="0" ptsTypes="ffffffffA">
                                      <p:cBhvr>
                                        <p:cTn id="10" dur="2000" fill="hold"/>
                                        <p:tgtEl>
                                          <p:spTgt spid="56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C 0.00886 -0.00879 0.01806 -0.01365 0.02813 -0.01875 C 0.03594 -0.02268 0.04237 -0.03102 0.05 -0.03541 C 0.05296 -0.03727 0.05625 -0.03819 0.05938 -0.03958 C 0.06476 -0.04189 0.06875 -0.04791 0.07344 -0.05208 C 0.08021 -0.0581 0.08733 -0.05972 0.09532 -0.0625 C 0.09948 -0.06412 0.10782 -0.06666 0.10782 -0.06643 C 0.12032 -0.06574 0.13386 -0.06898 0.14532 -0.0625 C 0.1665 -0.05046 0.1349 -0.06504 0.15469 -0.05625 C 0.1625 -0.04583 0.17101 -0.04421 0.18125 -0.03958 C 0.18438 -0.03819 0.19063 -0.03541 0.19063 -0.03518 C 0.19723 -0.02662 0.20087 -0.02338 0.20625 -0.0125 C 0.20973 -0.00555 0.21962 -0.00231 0.225 -3.33333E-6 C 0.23716 0.00533 0.25018 0.00417 0.2625 0.00834 C 0.275 0.01945 0.2698 0.0125 0.27813 0.02917 C 0.27934 0.03172 0.28143 0.03311 0.28282 0.03542 C 0.28924 0.04653 0.29532 0.05834 0.29532 0.07292 " pathEditMode="relative" rAng="0" ptsTypes="ffffffffffffffffA">
                                      <p:cBhvr>
                                        <p:cTn id="14" dur="3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00949 C 0.04306 0.01065 0.06129 0.01042 0.07708 0.01574 C 0.08958 0.01991 0.09948 0.02917 0.11146 0.03449 C 0.1224 0.03935 0.13472 0.04051 0.14427 0.04908 C 0.15781 0.04838 0.17136 0.04815 0.1849 0.04699 C 0.1967 0.04584 0.20764 0.03496 0.21771 0.02824 C 0.21945 0.02709 0.22049 0.02454 0.2224 0.02408 C 0.23004 0.02246 0.23802 0.02269 0.24583 0.02199 C 0.25 0.01829 0.25174 0.01621 0.25677 0.01366 C 0.2599 0.01204 0.26615 0.00949 0.26615 0.00972 C 0.2717 0.00394 0.27813 0.0007 0.28333 -0.00509 C 0.28854 -0.01088 0.29097 -0.01481 0.2974 -0.01759 C 0.30087 -0.02477 0.30538 -0.02824 0.3099 -0.03426 C 0.31511 -0.05486 0.3132 -0.07824 0.3224 -0.09676 C 0.32865 -0.13009 0.32274 -0.09514 0.32708 -0.14051 C 0.32726 -0.14259 0.32865 -0.14676 0.32865 -0.14653 " pathEditMode="relative" rAng="0" ptsTypes="fffffffffffffffA">
                                      <p:cBhvr>
                                        <p:cTn id="18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5 -0.13936 C 0.2974 -0.12801 0.41302 -0.13519 0.52031 -0.13519 " pathEditMode="relative" rAng="0" ptsTypes="fA">
                                      <p:cBhvr>
                                        <p:cTn id="22" dur="2000" fill="hold"/>
                                        <p:tgtEl>
                                          <p:spTgt spid="563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52 -0.14838 C 0.31041 -0.13704 0.42604 -0.14421 0.53333 -0.14421 " pathEditMode="relative" rAng="0" ptsTypes="fA">
                                      <p:cBhvr>
                                        <p:cTn id="24" dur="2000" fill="hold"/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52 -0.14838 C 0.31041 -0.13704 0.42604 -0.14421 0.53333 -0.14421 " pathEditMode="relative" rAng="0" ptsTypes="fA">
                                      <p:cBhvr>
                                        <p:cTn id="26" dur="2000" fill="hold"/>
                                        <p:tgtEl>
                                          <p:spTgt spid="56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31 0.07291 C 0.34531 0.06134 0.3816 0.06574 0.44149 0.06481 C 0.46232 0.06319 0.48194 0.06065 0.50243 0.05856 C 0.53732 0.04815 0.58923 0.05254 0.62326 0.05254 " pathEditMode="relative" rAng="0" ptsTypes="fffA">
                                      <p:cBhvr>
                                        <p:cTn id="51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834 -0.11042 C 0.3198 -0.10972 0.33125 -0.10995 0.34271 -0.10833 C 0.35018 -0.10717 0.35712 -0.10324 0.36459 -0.10208 C 0.39566 -0.10347 0.41511 -0.10648 0.44427 -0.10417 C 0.4823 -0.09699 0.51997 -0.09005 0.55834 -0.0875 C 0.58716 -0.08958 0.57986 -0.08079 0.58802 -0.09167 " pathEditMode="relative" rAng="0" ptsTypes="fffffA">
                                      <p:cBhvr>
                                        <p:cTn id="55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01 -0.17268 C 0.55104 -0.18241 0.56684 -0.17963 0.57917 -0.18518 C 0.59705 -0.19305 0.6151 -0.20046 0.63385 -0.20393 C 0.63906 -0.20625 0.64427 -0.20787 0.64948 -0.21018 C 0.78021 -0.20764 0.72135 -0.2081 0.82604 -0.2081 " pathEditMode="relative" rAng="0" ptsTypes="ffffA">
                                      <p:cBhvr>
                                        <p:cTn id="59" dur="2000" fill="hold"/>
                                        <p:tgtEl>
                                          <p:spTgt spid="563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295 -0.18218 C 0.56389 -0.1919 0.57969 -0.18912 0.59202 -0.19468 C 0.6099 -0.20255 0.62795 -0.20996 0.6467 -0.21343 C 0.65191 -0.21574 0.65712 -0.21736 0.66233 -0.21968 C 0.79306 -0.21713 0.7342 -0.21759 0.83889 -0.21759 " pathEditMode="relative" rAng="0" ptsTypes="ffffA">
                                      <p:cBhvr>
                                        <p:cTn id="61" dur="2000" fill="hold"/>
                                        <p:tgtEl>
                                          <p:spTgt spid="56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295 -0.18218 C 0.56389 -0.1919 0.57969 -0.18912 0.59202 -0.19468 C 0.6099 -0.20255 0.62795 -0.20996 0.6467 -0.21343 C 0.65191 -0.21574 0.65712 -0.21736 0.66233 -0.21968 C 0.79306 -0.21713 0.7342 -0.21759 0.83889 -0.21759 " pathEditMode="relative" rAng="0" ptsTypes="ffffA">
                                      <p:cBhvr>
                                        <p:cTn id="63" dur="2000" fill="hold"/>
                                        <p:tgtEl>
                                          <p:spTgt spid="56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934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6333" grpId="0" animBg="1"/>
      <p:bldP spid="56333" grpId="1" animBg="1"/>
      <p:bldP spid="56334" grpId="0" animBg="1"/>
      <p:bldP spid="56334" grpId="1" animBg="1"/>
      <p:bldP spid="56335" grpId="0" animBg="1"/>
      <p:bldP spid="56335" grpId="1" animBg="1"/>
      <p:bldP spid="56335" grpId="2" animBg="1"/>
      <p:bldP spid="56338" grpId="0" build="allAtOnce" animBg="1"/>
      <p:bldP spid="56338" grpId="1" build="allAtOnce" animBg="1"/>
      <p:bldP spid="56338" grpId="2" uiExpand="1" build="allAtOnce" animBg="1"/>
      <p:bldP spid="19" grpId="0" animBg="1"/>
      <p:bldP spid="19" grpId="1" animBg="1"/>
      <p:bldP spid="19" grpId="2" animBg="1"/>
      <p:bldP spid="19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4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275281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Администратор\Рабочий стол\игра 1812 год\10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14488"/>
            <a:ext cx="5796136" cy="39403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445224"/>
            <a:ext cx="572412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" dirty="0" smtClean="0">
                <a:solidFill>
                  <a:schemeClr val="bg1"/>
                </a:solidFill>
              </a:rPr>
              <a:t>http://images.yandex.ru/yandsearch?text=%D0%B8%D0%B7%20%D1%84%D0%B8%D0%BB%D1%8C%D0%BC%D0%B0%20%D0%B2%D0%BE%D0%B9%D0%BD%D0%B0%20%20%D0%B8%20%D0%BC%D0%B8%D1%80%20%D1%84%D0%BE%D1%82%D0%BE&amp;img_url=ysuinterlaw.files.wordpress.com%2F2010%2F12%2Fc50aafaa-10d6-4d27-a9d8-f07948cc5c6c_mw800_mh600.jpg&amp;pos=6&amp;rpt=sim</a:t>
            </a:r>
            <a:endParaRPr lang="ru-RU" sz="3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20. Траекторией баллистического движения является…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730280" y="1750757"/>
            <a:ext cx="3413720" cy="3888000"/>
          </a:xfrm>
          <a:prstGeom prst="rect">
            <a:avLst/>
          </a:prstGeom>
          <a:solidFill>
            <a:srgbClr val="FFFF00"/>
          </a:solidFill>
          <a:ln w="539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Times New Roman"/>
                <a:cs typeface="Times New Roman"/>
              </a:rPr>
              <a:t>«…Полк князя Андрея был в резервах, которые стояли позади Семеновского в бездействии, под сильным огнем артиллерии…» </a:t>
            </a:r>
          </a:p>
          <a:p>
            <a:pPr algn="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000" i="1" dirty="0" smtClean="0">
                <a:solidFill>
                  <a:schemeClr val="accent5">
                    <a:lumMod val="10000"/>
                  </a:schemeClr>
                </a:solidFill>
                <a:latin typeface="+mn-lt"/>
                <a:ea typeface="Times New Roman"/>
                <a:cs typeface="Times New Roman"/>
              </a:rPr>
              <a:t>Л. Н. Толстой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7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19672" y="5301208"/>
            <a:ext cx="1512168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" dirty="0" smtClean="0"/>
              <a:t>http://www.en.edu.ru/shared/files/old/p0026.gif</a:t>
            </a:r>
            <a:endParaRPr lang="ru-RU" sz="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300" dirty="0" smtClean="0">
                <a:solidFill>
                  <a:srgbClr val="FFFF00"/>
                </a:solidFill>
                <a:latin typeface="+mj-lt"/>
              </a:rPr>
              <a:t>21. Открытие какого </a:t>
            </a:r>
            <a:r>
              <a:rPr lang="ru-RU" sz="2300" b="1" dirty="0" smtClean="0">
                <a:solidFill>
                  <a:srgbClr val="FFFF00"/>
                </a:solidFill>
                <a:latin typeface="+mj-lt"/>
                <a:hlinkClick r:id="rId3"/>
              </a:rPr>
              <a:t>звукового явления</a:t>
            </a:r>
            <a:r>
              <a:rPr lang="ru-RU" sz="2300" dirty="0" smtClean="0">
                <a:solidFill>
                  <a:srgbClr val="FFFF00"/>
                </a:solidFill>
                <a:latin typeface="+mj-lt"/>
                <a:hlinkClick r:id="rId3"/>
              </a:rPr>
              <a:t> </a:t>
            </a:r>
            <a:r>
              <a:rPr lang="ru-RU" sz="2300" dirty="0" smtClean="0">
                <a:solidFill>
                  <a:srgbClr val="FFFF00"/>
                </a:solidFill>
                <a:latin typeface="+mj-lt"/>
              </a:rPr>
              <a:t>спасло честь маршала Груши, которого французы считали предателем в битве при Ватерлоо?</a:t>
            </a:r>
            <a:r>
              <a:rPr lang="ru-RU" sz="2400" dirty="0" smtClean="0">
                <a:solidFill>
                  <a:srgbClr val="FFFF00"/>
                </a:solidFill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FFFF00"/>
                </a:solidFill>
                <a:cs typeface="Arial" pitchFamily="34" charset="0"/>
              </a:rPr>
              <a:t>(ссылка на Интернет-ресурс)</a:t>
            </a:r>
            <a:endParaRPr lang="ru-RU" sz="14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24000" y="1066800"/>
            <a:ext cx="3505200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" u="sng" dirty="0" smtClean="0">
                <a:solidFill>
                  <a:schemeClr val="accent5">
                    <a:lumMod val="10000"/>
                  </a:schemeClr>
                </a:solidFill>
                <a:hlinkClick r:id="rId4"/>
              </a:rPr>
              <a:t>http://www.en.edu.ru/shared/files/old/p0026.gif</a:t>
            </a:r>
            <a:endParaRPr lang="ru-RU" sz="500" dirty="0">
              <a:solidFill>
                <a:schemeClr val="accent5">
                  <a:lumMod val="1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95400" y="980728"/>
            <a:ext cx="4800600" cy="4849797"/>
            <a:chOff x="1295400" y="980728"/>
            <a:chExt cx="4800600" cy="4849797"/>
          </a:xfrm>
        </p:grpSpPr>
        <p:pic>
          <p:nvPicPr>
            <p:cNvPr id="13" name="Picture 2" descr="p0026"/>
            <p:cNvPicPr>
              <a:picLocks noChangeAspect="1" noChangeArrowheads="1"/>
            </p:cNvPicPr>
            <p:nvPr/>
          </p:nvPicPr>
          <p:blipFill>
            <a:blip r:embed="rId5" cstate="email"/>
            <a:srcRect l="5023" t="15045" b="2210"/>
            <a:stretch>
              <a:fillRect/>
            </a:stretch>
          </p:blipFill>
          <p:spPr bwMode="auto">
            <a:xfrm>
              <a:off x="1295400" y="980728"/>
              <a:ext cx="4800600" cy="4691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5004048" y="5661248"/>
              <a:ext cx="1042273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500" u="sng" dirty="0" smtClean="0">
                  <a:solidFill>
                    <a:schemeClr val="accent5">
                      <a:lumMod val="10000"/>
                    </a:schemeClr>
                  </a:solidFill>
                  <a:hlinkClick r:id="rId6"/>
                </a:rPr>
                <a:t>http://media-news.ru/2007/11</a:t>
              </a:r>
              <a:r>
                <a:rPr lang="ru-RU" sz="500" u="sng" dirty="0" smtClean="0">
                  <a:hlinkClick r:id="rId6"/>
                </a:rPr>
                <a:t>/</a:t>
              </a:r>
              <a:r>
                <a:rPr lang="ru-RU" sz="500" dirty="0" smtClean="0"/>
                <a:t> </a:t>
              </a:r>
              <a:endParaRPr lang="ru-RU" sz="5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Ю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Ж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Г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Ш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Д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П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Б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Л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Ф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Ц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И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14290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hangingPunct="1">
              <a:spcBef>
                <a:spcPts val="0"/>
              </a:spcBef>
              <a:defRPr/>
            </a:pPr>
            <a:r>
              <a:rPr lang="ru-RU" sz="2400" b="1" kern="0" dirty="0" smtClean="0">
                <a:solidFill>
                  <a:srgbClr val="FFFF00"/>
                </a:solidFill>
                <a:latin typeface="+mj-lt"/>
              </a:rPr>
              <a:t>Физические явления в наполеоновских войнах</a:t>
            </a:r>
          </a:p>
          <a:p>
            <a:pPr algn="ctr">
              <a:spcBef>
                <a:spcPts val="0"/>
              </a:spcBef>
            </a:pPr>
            <a:endParaRPr lang="en-US" sz="2400" b="1" dirty="0"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7647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2971800" cy="685800"/>
          </a:xfrm>
          <a:noFill/>
        </p:spPr>
        <p:txBody>
          <a:bodyPr/>
          <a:lstStyle/>
          <a:p>
            <a:pPr defTabSz="0"/>
            <a:r>
              <a:rPr lang="ru-RU" b="1" dirty="0" smtClean="0">
                <a:solidFill>
                  <a:srgbClr val="FFFF00"/>
                </a:solidFill>
              </a:rPr>
              <a:t>Цель: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04800" y="5715000"/>
            <a:ext cx="6705600" cy="400110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Фрагмент панорамы Бородинского сражения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. </a:t>
            </a:r>
            <a:r>
              <a:rPr lang="ru-RU" sz="2000" dirty="0" err="1" smtClean="0">
                <a:solidFill>
                  <a:schemeClr val="accent5">
                    <a:lumMod val="10000"/>
                  </a:schemeClr>
                </a:solidFill>
              </a:rPr>
              <a:t>Рубо</a:t>
            </a:r>
            <a:endParaRPr lang="ru-RU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8" name="Picture 2" descr="C:\Users\Марина\Desktop\800px-Battle_of_Borodino_fragment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76600"/>
            <a:ext cx="9144000" cy="2160271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838200" y="1524000"/>
            <a:ext cx="6096000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объяснить исторические факты наполеоновских войн с точки зрения физики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6858000" y="5257800"/>
            <a:ext cx="228600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http://ru.wikipedia.org/wiki/Файл:Battle_of_Borodino_fragment_2.jpg</a:t>
            </a:r>
            <a:r>
              <a:rPr kumimoji="0" lang="ru-RU" sz="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260648"/>
            <a:ext cx="6939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Итоги Отечественной войны 1812 года</a:t>
            </a:r>
            <a:endParaRPr lang="en-US" sz="24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1027" name="Picture 3" descr="C:\Users\Марина\Desktop\тв урок 2012\тв урок до 15 июня\Огнева Марина Владимировна_сценарий урока\1812 рисунки\brdn0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412776"/>
            <a:ext cx="4248472" cy="3491992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/>
          </p:nvPr>
        </p:nvGraphicFramePr>
        <p:xfrm>
          <a:off x="755576" y="1412777"/>
          <a:ext cx="8064894" cy="5445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153"/>
                <a:gridCol w="2381668"/>
                <a:gridCol w="294090"/>
                <a:gridCol w="294090"/>
                <a:gridCol w="294090"/>
                <a:gridCol w="356111"/>
                <a:gridCol w="294090"/>
                <a:gridCol w="1826964"/>
                <a:gridCol w="2058638"/>
              </a:tblGrid>
              <a:tr h="417526">
                <a:tc rowSpan="9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 marL="80578" marR="80578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gridSpan="4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 marL="80578" marR="80578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9" gridSpan="3">
                  <a:txBody>
                    <a:bodyPr/>
                    <a:lstStyle/>
                    <a:p>
                      <a:r>
                        <a:rPr lang="ru-RU" sz="5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http://blog.vitalyevsky.ru/archives/491</a:t>
                      </a:r>
                      <a:endParaRPr lang="ru-RU" sz="500" dirty="0"/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9"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Ч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Е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86746">
                <a:tc rowSpan="5" gridSpan="2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 marL="80578" marR="80578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Й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86746">
                <a:tc gridSpan="2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80578" marR="80578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Н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86746">
                <a:tc gridSpan="2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Я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746">
                <a:tc gridSpan="2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 marL="80578" marR="80578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Содержимое 8"/>
          <p:cNvSpPr txBox="1">
            <a:spLocks/>
          </p:cNvSpPr>
          <p:nvPr/>
        </p:nvSpPr>
        <p:spPr bwMode="auto">
          <a:xfrm>
            <a:off x="251520" y="1412776"/>
            <a:ext cx="4032448" cy="3528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381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8000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 войне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1812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года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Россия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отстояла свою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независимость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территориальную целостность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288000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Битвы под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Смоленском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Бородиным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marL="288000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изгнание французских войск из России стали</a:t>
            </a:r>
          </a:p>
          <a:p>
            <a:pPr marL="288000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славой русского оружия и гордостью русского народа.</a:t>
            </a:r>
          </a:p>
        </p:txBody>
      </p:sp>
      <p:pic>
        <p:nvPicPr>
          <p:cNvPr id="7" name="jaeger_CUT_CUT_CUT_CUT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50131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676400" y="228600"/>
            <a:ext cx="49952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Список Интернет-ресурсов: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Содержимое 8"/>
          <p:cNvSpPr txBox="1">
            <a:spLocks/>
          </p:cNvSpPr>
          <p:nvPr/>
        </p:nvSpPr>
        <p:spPr bwMode="auto">
          <a:xfrm>
            <a:off x="0" y="954000"/>
            <a:ext cx="9144000" cy="5904000"/>
          </a:xfrm>
          <a:prstGeom prst="rect">
            <a:avLst/>
          </a:prstGeom>
          <a:gradFill>
            <a:gsLst>
              <a:gs pos="0">
                <a:srgbClr val="003300"/>
              </a:gs>
              <a:gs pos="50000">
                <a:srgbClr val="009900">
                  <a:alpha val="40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36600" lvl="0" defTabSz="0">
              <a:buFont typeface="+mj-lt"/>
              <a:buAutoNum type="arabicPeriod"/>
            </a:pP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</a:rPr>
              <a:t>Сайт  «Библиотека звуковых эффектов». — </a:t>
            </a:r>
            <a:r>
              <a:rPr lang="en-US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http</a:t>
            </a:r>
            <a:r>
              <a:rPr lang="ru-RU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://</a:t>
            </a:r>
            <a:r>
              <a:rPr lang="en-US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www</a:t>
            </a:r>
            <a:r>
              <a:rPr lang="ru-RU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.</a:t>
            </a:r>
            <a:r>
              <a:rPr lang="en-US" sz="1000" u="sng" dirty="0" err="1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tatarovo</a:t>
            </a:r>
            <a:r>
              <a:rPr lang="ru-RU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.</a:t>
            </a:r>
            <a:r>
              <a:rPr lang="en-US" sz="1000" u="sng" dirty="0" err="1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ru</a:t>
            </a:r>
            <a:r>
              <a:rPr lang="ru-RU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/</a:t>
            </a:r>
            <a:r>
              <a:rPr lang="en-US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sound</a:t>
            </a:r>
            <a:r>
              <a:rPr lang="ru-RU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.</a:t>
            </a:r>
            <a:r>
              <a:rPr lang="en-US" sz="1000" u="sng" dirty="0" smtClean="0">
                <a:solidFill>
                  <a:schemeClr val="accent5">
                    <a:lumMod val="10000"/>
                  </a:schemeClr>
                </a:solidFill>
                <a:hlinkClick r:id="rId2"/>
              </a:rPr>
              <a:t>html</a:t>
            </a:r>
            <a:endParaRPr lang="ru-RU" sz="1000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Единая коллекция ЦОР.— 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http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://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school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-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collection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.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edu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.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ru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/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catalog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/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3"/>
              </a:rPr>
              <a:t>ext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Сайт «Физика в 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анимациях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». —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4"/>
              </a:rPr>
              <a:t>http://physics.nad.ru/physics.htm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Сайт подготовки к ЕГЭ. Рубрикатор «Анимации». —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5"/>
              </a:rPr>
              <a:t>http://college.ru/fizika/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Российский общеобразовательный портал. —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6"/>
              </a:rPr>
              <a:t>http://experiment.edu.ru/catalog.asp?cat_ob_no=12331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Сайт "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Класс!ная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физика".—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7"/>
              </a:rPr>
              <a:t>http://class-fizika.narod.ru/n091.htm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Сайт муниципального казенного общеобразовательного учреждения средняя общеобразовательная школа № 2 города Аши Челябинской области. Технология «Развитие критического мышления»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8"/>
              </a:rPr>
              <a:t>http://74214s002.edusite.ru/p66aa1.html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Сайт Комитета общего и профессионального образования Ленинградской области. Информационные технологии в преподавании физики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9"/>
              </a:rPr>
              <a:t>http://www.loiro.ru/files/users_27_itvfizike.pdf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Беккерман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П.Б., 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Стукалова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О.В. Специфика работы преподавателя дополнительного образования современные аспекты.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</a:t>
            </a:r>
          </a:p>
          <a:p>
            <a:pPr marL="33660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0"/>
              </a:rPr>
              <a:t>http://www.portalspo.ru/Journals/2011/%D1%CF%CE%202%202011.pdf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Информационная площадка по теме “Интерактивная доска. Использование интерактивной доски учителем в школе”. —  </a:t>
            </a:r>
            <a:r>
              <a:rPr lang="ru-RU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1"/>
              </a:rPr>
              <a:t>www.interaktiveboard.ru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Википедия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— свободная энциклопедия.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</a:rPr>
              <a:t>http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</a:rPr>
              <a:t>://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</a:rPr>
              <a:t>ru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</a:rPr>
              <a:t>wikipedia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</a:rPr>
              <a:t>org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Портал </a:t>
            </a:r>
            <a:r>
              <a:rPr lang="ru-RU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2"/>
              </a:rPr>
              <a:t>Клякс@.net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. Раздел «Копилка». 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http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://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www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.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klyaksa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.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net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/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htm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/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konkurs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1/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krosswords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/</a:t>
            </a:r>
            <a:r>
              <a:rPr lang="en-US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index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.</a:t>
            </a:r>
            <a:r>
              <a:rPr lang="en-US" sz="1000" b="1" u="sng" dirty="0" err="1" smtClean="0">
                <a:solidFill>
                  <a:schemeClr val="accent5">
                    <a:lumMod val="10000"/>
                  </a:schemeClr>
                </a:solidFill>
                <a:hlinkClick r:id="rId13"/>
              </a:rPr>
              <a:t>htm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Всероссийский 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Астрокосмический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Ресурс. Странности лунного света.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4"/>
              </a:rPr>
              <a:t>http://www.roscosmoc.ru/strannyi_lynnyi_svet_zagadka_lynnogo_sveta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en-US" sz="1000" b="1" dirty="0" smtClean="0">
                <a:solidFill>
                  <a:schemeClr val="accent5">
                    <a:lumMod val="10000"/>
                  </a:schemeClr>
                </a:solidFill>
              </a:rPr>
              <a:t>C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айт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Муниципального бюджетного учреждения культуры 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Мясниковского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района «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Межпоселенческая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центральная библиотека». 200 лет Отечественной войне 1812 года.[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5"/>
              </a:rPr>
              <a:t>http://www.chaltlib.ru/articles/resurs/jubilei_goda/god_rossiiskoy_istorii/200_let_otechestvennoi_voine_1812_goda/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en-US" sz="1000" b="1" dirty="0" smtClean="0">
                <a:solidFill>
                  <a:schemeClr val="accent5">
                    <a:lumMod val="10000"/>
                  </a:schemeClr>
                </a:solidFill>
              </a:rPr>
              <a:t>C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айт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en-US" sz="1000" b="1" dirty="0" smtClean="0">
                <a:solidFill>
                  <a:schemeClr val="accent5">
                    <a:lumMod val="10000"/>
                  </a:schemeClr>
                </a:solidFill>
              </a:rPr>
              <a:t>The lib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.</a:t>
            </a:r>
            <a:r>
              <a:rPr lang="en-US" sz="1000" b="1" dirty="0" err="1" smtClean="0">
                <a:solidFill>
                  <a:schemeClr val="accent5">
                    <a:lumMod val="10000"/>
                  </a:schemeClr>
                </a:solidFill>
              </a:rPr>
              <a:t>ru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.электронная библиотека. Скотт Вальтер. Поле Ватерлоо.[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    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6"/>
              </a:rPr>
              <a:t>http://thelib.ru/books/valter_skott/pole_vaterloo-read.html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36600" lvl="0" defTabSz="0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Сайт «Загадки Природных Явлений».  Миражи.[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     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7"/>
              </a:rPr>
              <a:t>http://scorpicora1.narod.ru/astronomia/mirag2.html</a:t>
            </a:r>
            <a:endParaRPr lang="ru-RU" sz="1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24000" lvl="0" defTabSz="0" eaLnBrk="1" hangingPunct="1">
              <a:buFont typeface="+mj-lt"/>
              <a:buAutoNum type="arabicPeriod"/>
            </a:pP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Тучково | 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Тучково.су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. Сайт города. История Тучково. [</a:t>
            </a:r>
            <a:r>
              <a:rPr lang="ru-RU" sz="1000" b="1" dirty="0" err="1" smtClean="0">
                <a:solidFill>
                  <a:schemeClr val="accent5">
                    <a:lumMod val="10000"/>
                  </a:schemeClr>
                </a:solidFill>
              </a:rPr>
              <a:t>www</a:t>
            </a:r>
            <a:r>
              <a:rPr lang="ru-RU" sz="1000" b="1" dirty="0" smtClean="0">
                <a:solidFill>
                  <a:schemeClr val="accent5">
                    <a:lumMod val="10000"/>
                  </a:schemeClr>
                </a:solidFill>
              </a:rPr>
              <a:t> документ] — URL:         </a:t>
            </a:r>
            <a:r>
              <a:rPr lang="ru-RU" sz="1000" b="1" u="sng" dirty="0" smtClean="0">
                <a:solidFill>
                  <a:schemeClr val="accent5">
                    <a:lumMod val="10000"/>
                  </a:schemeClr>
                </a:solidFill>
                <a:hlinkClick r:id="rId18"/>
              </a:rPr>
              <a:t>http://www.tuchkovo.su/stranicy-istorii/istoriya-tuchkovo.htm</a:t>
            </a:r>
            <a:endParaRPr lang="ru-RU" sz="100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324000" lvl="0" defTabSz="0" eaLnBrk="1" hangingPunct="1">
              <a:buFont typeface="+mj-lt"/>
              <a:buAutoNum type="arabicPeriod"/>
            </a:pP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Образовательный комплекс «Физика, 7-11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Библиотека наглядных пособий» Образовательный комплекс "1С:Школа. Физика, 7-11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Библиотека наглядных пособий", 2005. 1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электр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опт.диск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(CD-ROM).</a:t>
            </a:r>
          </a:p>
          <a:p>
            <a:pPr marL="324000" lvl="0" defTabSz="0">
              <a:buFont typeface="+mj-lt"/>
              <a:buAutoNum type="arabicPeriod"/>
            </a:pP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Автор неизвестен. Французский военный марш 1812 г ."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La_Charge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" [фрагмент из звукозаписи] / исп.: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M’sieur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d’Turenne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. — 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9"/>
              </a:rPr>
              <a:t>http://muzofon.com/search/Французский-военный-марш-XVII-век</a:t>
            </a:r>
            <a:endParaRPr lang="ru-RU" sz="1000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24000" lvl="0" defTabSz="0">
              <a:buFont typeface="+mj-lt"/>
              <a:buAutoNum type="arabicPeriod"/>
            </a:pP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Автор неизвестен. Старинный егерский марш (фрагмент из звукозаписи 1961 г.) Сборник музыки 1812. </a:t>
            </a:r>
            <a:r>
              <a:rPr lang="ru-RU" sz="1000" i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Старинные военные марши и песни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—  </a:t>
            </a:r>
            <a:r>
              <a:rPr lang="ru-RU" sz="1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  <a:hlinkClick r:id="rId20"/>
              </a:rPr>
              <a:t>http://www.mp3lemon.net/album/45191/</a:t>
            </a:r>
            <a:endParaRPr lang="ru-RU" sz="1000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u="sng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 lvl="0"/>
            <a:endParaRPr lang="ru-RU" sz="105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marL="108000"/>
            <a:r>
              <a:rPr lang="ru-RU" sz="1050" b="1" dirty="0" smtClean="0">
                <a:solidFill>
                  <a:schemeClr val="accent5">
                    <a:lumMod val="10000"/>
                  </a:schemeClr>
                </a:solidFill>
              </a:rPr>
              <a:t> </a:t>
            </a:r>
            <a:endParaRPr kumimoji="0" lang="ru-RU" sz="105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Игровая задача: </a:t>
            </a:r>
            <a:br>
              <a:rPr lang="ru-RU" b="1" dirty="0" smtClean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600" y="1524000"/>
            <a:ext cx="4919464" cy="533400"/>
          </a:xfrm>
          <a:solidFill>
            <a:schemeClr val="bg1">
              <a:lumMod val="20000"/>
              <a:lumOff val="80000"/>
            </a:schemeClr>
          </a:solidFill>
          <a:ln w="25400">
            <a:solidFill>
              <a:srgbClr val="009900"/>
            </a:solidFill>
          </a:ln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выяснить характер войны 1812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года.</a:t>
            </a:r>
            <a:endParaRPr lang="ru-RU" sz="2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7239000"/>
            <a:ext cx="91440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8"/>
          <p:cNvSpPr txBox="1">
            <a:spLocks/>
          </p:cNvSpPr>
          <p:nvPr/>
        </p:nvSpPr>
        <p:spPr bwMode="auto">
          <a:xfrm>
            <a:off x="228600" y="2514600"/>
            <a:ext cx="5927576" cy="9906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10000"/>
                  </a:schemeClr>
                </a:solidFill>
              </a:rPr>
              <a:t>Проблема</a:t>
            </a:r>
            <a:r>
              <a:rPr lang="ru-RU" sz="3200" dirty="0" smtClean="0">
                <a:solidFill>
                  <a:schemeClr val="accent5">
                    <a:lumMod val="10000"/>
                  </a:schemeClr>
                </a:solidFill>
              </a:rPr>
              <a:t>:</a:t>
            </a:r>
          </a:p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мифы и реальность наполеоновских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войн. </a:t>
            </a:r>
            <a:endParaRPr lang="ru-RU" sz="2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lvl="0"/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ru-RU" sz="2800" b="1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8"/>
          <p:cNvSpPr txBox="1">
            <a:spLocks/>
          </p:cNvSpPr>
          <p:nvPr/>
        </p:nvSpPr>
        <p:spPr bwMode="auto">
          <a:xfrm>
            <a:off x="251520" y="3789040"/>
            <a:ext cx="7010400" cy="17280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10000"/>
                  </a:schemeClr>
                </a:solidFill>
              </a:rPr>
              <a:t>Гипотеза</a:t>
            </a:r>
            <a:r>
              <a:rPr lang="ru-RU" sz="3200" dirty="0" smtClean="0">
                <a:solidFill>
                  <a:schemeClr val="accent5">
                    <a:lumMod val="10000"/>
                  </a:schemeClr>
                </a:solidFill>
              </a:rPr>
              <a:t>: </a:t>
            </a:r>
          </a:p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если, с точки зрения физики, мы объясним, что происходило в наполеоновских войнах, то мы узнаем, какие исторические факты были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реальными.</a:t>
            </a:r>
            <a:endParaRPr lang="ru-RU" sz="20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lvl="0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lvl="0"/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endParaRPr lang="ru-RU" sz="2800" b="1" dirty="0" smtClean="0">
              <a:solidFill>
                <a:schemeClr val="accent5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8"/>
          <p:cNvSpPr txBox="1">
            <a:spLocks/>
          </p:cNvSpPr>
          <p:nvPr/>
        </p:nvSpPr>
        <p:spPr bwMode="auto">
          <a:xfrm>
            <a:off x="251520" y="3789040"/>
            <a:ext cx="5639544" cy="990600"/>
          </a:xfrm>
          <a:prstGeom prst="rect">
            <a:avLst/>
          </a:prstGeom>
          <a:gradFill>
            <a:gsLst>
              <a:gs pos="0">
                <a:srgbClr val="0099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</a:gra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10000"/>
                  </a:schemeClr>
                </a:solidFill>
              </a:rPr>
              <a:t>Гипотеза</a:t>
            </a:r>
            <a:r>
              <a:rPr lang="ru-RU" sz="3200" dirty="0" smtClean="0">
                <a:solidFill>
                  <a:schemeClr val="accent5">
                    <a:lumMod val="10000"/>
                  </a:schemeClr>
                </a:solidFill>
              </a:rPr>
              <a:t>:</a:t>
            </a:r>
          </a:p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если…                                                        то…</a:t>
            </a:r>
          </a:p>
          <a:p>
            <a:pPr marL="800100" lvl="1" indent="-342900" eaLnBrk="1" hangingPunct="1">
              <a:spcBef>
                <a:spcPct val="20000"/>
              </a:spcBef>
              <a:buFontTx/>
              <a:buChar char="•"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" y="990600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76800" y="5334000"/>
            <a:ext cx="4267200" cy="10156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99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1.Наполеон:  «Сердце России, которое я намерен поразить — это…»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latin typeface="Constant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153400" cy="6096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Ответив на вопросы, вы увидите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 характер  войны 1812 </a:t>
            </a:r>
            <a:r>
              <a:rPr lang="ru-RU" b="1" dirty="0" smtClean="0">
                <a:solidFill>
                  <a:srgbClr val="FFFF00"/>
                </a:solidFill>
              </a:rPr>
              <a:t>года.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</a:br>
            <a:r>
              <a:rPr lang="ru-RU" sz="32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.</a:t>
            </a:r>
            <a:endParaRPr lang="en-US" sz="32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ttp://images.yandex.ru/yandsearch?p=2&amp;text=%D0%A1%D1%80%D0%B0%D0%B6%D0%B5%D0%BD%D0%B8%D0%B5%20%D0%B2%D0%BE%D0%B9%D0%BD%D0%B0%201812%20%D1%84%D0%BE%D1%82%D0%BE&amp;img_url=ovesti.ru%2Fuploads%2Fposts%2F2011-08%2F1312610330_bitva-lyubino.jpg&amp;pos=57&amp;rpt=simage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990000"/>
            <a:ext cx="9144000" cy="5868000"/>
            <a:chOff x="0" y="990000"/>
            <a:chExt cx="9144000" cy="5868000"/>
          </a:xfrm>
        </p:grpSpPr>
        <p:pic>
          <p:nvPicPr>
            <p:cNvPr id="9" name="Picture 1"/>
            <p:cNvPicPr>
              <a:picLocks noChangeAspect="1" noChangeArrowheads="1"/>
            </p:cNvPicPr>
            <p:nvPr/>
          </p:nvPicPr>
          <p:blipFill>
            <a:blip r:embed="rId2" cstate="email"/>
            <a:srcRect r="5496" b="8145"/>
            <a:stretch>
              <a:fillRect/>
            </a:stretch>
          </p:blipFill>
          <p:spPr bwMode="auto">
            <a:xfrm>
              <a:off x="0" y="990000"/>
              <a:ext cx="9144000" cy="58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Прямоугольник 9"/>
            <p:cNvSpPr/>
            <p:nvPr/>
          </p:nvSpPr>
          <p:spPr>
            <a:xfrm>
              <a:off x="4572000" y="6627168"/>
              <a:ext cx="4572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00" dirty="0" smtClean="0"/>
                <a:t>ttp://images.yandex.ru/yandsearch?p=2&amp;text=%D0%A1%D1%80%D0%B0%D0%B6%D0%B5%D0%BD%D0%B8%D0%B5%20%D0%B2%D0%BE%D0%B9%D0%BD%D0%B0%201812%20%D1%84%D0%BE%D1%82%D0%BE&amp;img_url=ovesti.ru%2Fuploads%2Fposts%2F2011-08%2F1312610330_bitva-lyubino.jpg&amp;pos=57&amp;rpt=simage</a:t>
              </a:r>
              <a:r>
                <a:rPr lang="ru-RU" sz="300" dirty="0" smtClean="0"/>
                <a:t/>
              </a:r>
              <a:br>
                <a:rPr lang="ru-RU" sz="300" dirty="0" smtClean="0"/>
              </a:br>
              <a:r>
                <a:rPr lang="en-US" sz="300" dirty="0" smtClean="0"/>
                <a:t> </a:t>
              </a:r>
              <a:endParaRPr lang="ru-RU" sz="3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28671"/>
          <a:ext cx="9143982" cy="5929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453091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860032" y="5791200"/>
            <a:ext cx="3826768" cy="10156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0000"/>
            <a:r>
              <a:rPr lang="ru-RU" sz="2000" i="1" dirty="0" smtClean="0">
                <a:solidFill>
                  <a:schemeClr val="accent5">
                    <a:lumMod val="10000"/>
                  </a:schemeClr>
                </a:solidFill>
              </a:rPr>
              <a:t>1.Наполеон: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  «Сердце России, которое я намерен поразить — это…»</a:t>
            </a:r>
            <a:endParaRPr lang="ru-RU" sz="2000" b="1" dirty="0">
              <a:solidFill>
                <a:schemeClr val="accent5">
                  <a:lumMod val="1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7" name="Picture 2" descr="C:\Users\Марина\Desktop\David-Napoleon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1371600"/>
            <a:ext cx="3483124" cy="411043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5536" y="4365104"/>
            <a:ext cx="2502024" cy="173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" u="sng" dirty="0" smtClean="0">
                <a:hlinkClick r:id="rId5"/>
              </a:rPr>
              <a:t>http://ru.wikipedia.org/wiki/Файл:David-Napoleon.png</a:t>
            </a:r>
            <a:endParaRPr lang="ru-RU" sz="5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8600" y="5486400"/>
            <a:ext cx="3479304" cy="936000"/>
          </a:xfrm>
          <a:prstGeom prst="rect">
            <a:avLst/>
          </a:prstGeom>
          <a:solidFill>
            <a:srgbClr val="FFFF00"/>
          </a:solidFill>
          <a:ln w="508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/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Наполеон переходит Альпы</a:t>
            </a:r>
          </a:p>
          <a:p>
            <a:pPr algn="r"/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Жак Луи Давид</a:t>
            </a:r>
            <a:endParaRPr lang="ru-RU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9" name="Picture 2" descr="C:\Users\Марина\Desktop\0005-005-Vojna-1812-goda.jpg"/>
          <p:cNvPicPr>
            <a:picLocks noChangeAspect="1" noChangeArrowheads="1"/>
          </p:cNvPicPr>
          <p:nvPr/>
        </p:nvPicPr>
        <p:blipFill>
          <a:blip r:embed="rId6" cstate="email"/>
          <a:srcRect t="7350" b="6951"/>
          <a:stretch>
            <a:fillRect/>
          </a:stretch>
        </p:blipFill>
        <p:spPr bwMode="auto">
          <a:xfrm>
            <a:off x="1" y="980728"/>
            <a:ext cx="9143999" cy="587727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891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1. Основная задача механики </a:t>
            </a:r>
            <a:r>
              <a:rPr lang="ru-RU" sz="2800" b="1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Наполеона.</a:t>
            </a:r>
            <a:endParaRPr lang="ru-RU" sz="2800" b="1" dirty="0">
              <a:solidFill>
                <a:srgbClr val="FFFF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177281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8" name="La_Charge_CUT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11560" y="3356992"/>
            <a:ext cx="304800" cy="224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1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2052" name="Picture 4" descr="C:\Users\Марина\Desktop\i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007893"/>
            <a:ext cx="3419872" cy="3933275"/>
          </a:xfrm>
          <a:prstGeom prst="rect">
            <a:avLst/>
          </a:prstGeom>
          <a:noFill/>
        </p:spPr>
      </p:pic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0" y="4706085"/>
            <a:ext cx="298782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  <a:hlinkClick r:id="rId4"/>
              </a:rPr>
              <a:t>http://images.yandex.ru/yandsearch?text=%D0%9A%D1%83%D1%82%D1%83%D0%B7%D0%BE%D0%B2&amp;img_url=doseng.org%2Fuploads%2Fposts%2F2008-08%2F1218691963_9b9044afc8d5c4fd7f711ece9a965cde_full.jpg&amp;pos=5&amp;rpt=simage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28600"/>
            <a:ext cx="891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FF00"/>
                </a:solidFill>
              </a:rPr>
              <a:t> 2. Наполеон называл его «Старый лис Севера</a:t>
            </a:r>
            <a:r>
              <a:rPr lang="ru-RU" sz="2800" b="1" dirty="0" smtClean="0">
                <a:solidFill>
                  <a:srgbClr val="FFFF00"/>
                </a:solidFill>
              </a:rPr>
              <a:t>».</a:t>
            </a:r>
            <a:endParaRPr lang="ru-RU" sz="28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53000" y="5486400"/>
            <a:ext cx="3048000" cy="10156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2. Полководец,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главнокомандующий </a:t>
            </a:r>
            <a:endParaRPr lang="ru-RU" sz="2000" dirty="0" smtClean="0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русской армии</a:t>
            </a:r>
            <a:endParaRPr lang="ru-RU" sz="2000" dirty="0">
              <a:solidFill>
                <a:schemeClr val="accent5">
                  <a:lumMod val="1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28800" y="0"/>
            <a:ext cx="25987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 =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5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0" y="990601"/>
          <a:ext cx="9143982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1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116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352800" y="1828800"/>
            <a:ext cx="5410200" cy="4648200"/>
          </a:xfrm>
          <a:prstGeom prst="rect">
            <a:avLst/>
          </a:prstGeom>
          <a:solidFill>
            <a:srgbClr val="FFFF00"/>
          </a:solidFill>
          <a:ln w="76200">
            <a:solidFill>
              <a:srgbClr val="0099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</a:rPr>
              <a:t>3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«Напрасно ждал Наполеон,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Последним счастьем упоенный,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 Москвы коленопреклоненной 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С ключами старого Кремля;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Нет, не пошла Москва моя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К нему с повинной головою.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Не праздник, не приемный дар,</a:t>
            </a:r>
          </a:p>
          <a:p>
            <a:pPr marL="720000" algn="just" defTabSz="0"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10000"/>
                  </a:schemeClr>
                </a:solidFill>
                <a:cs typeface="Arial" pitchFamily="34" charset="0"/>
              </a:rPr>
              <a:t> она готовила …</a:t>
            </a:r>
            <a:r>
              <a:rPr lang="ru-RU" sz="2000" b="1" i="1" dirty="0" smtClean="0">
                <a:solidFill>
                  <a:schemeClr val="accent5">
                    <a:lumMod val="10000"/>
                  </a:schemeClr>
                </a:solidFill>
              </a:rPr>
              <a:t>»</a:t>
            </a:r>
          </a:p>
          <a:p>
            <a:pPr algn="r" defTabSz="0">
              <a:lnSpc>
                <a:spcPct val="150000"/>
              </a:lnSpc>
            </a:pPr>
            <a:r>
              <a:rPr lang="ru-RU" sz="2000" i="1" dirty="0" smtClean="0">
                <a:solidFill>
                  <a:schemeClr val="accent5">
                    <a:lumMod val="10000"/>
                  </a:schemeClr>
                </a:solidFill>
              </a:rPr>
              <a:t>А.С.Пушкин</a:t>
            </a:r>
            <a:endParaRPr lang="ru-RU" sz="2000" dirty="0" smtClean="0">
              <a:solidFill>
                <a:schemeClr val="accent5">
                  <a:lumMod val="10000"/>
                </a:schemeClr>
              </a:solidFill>
              <a:cs typeface="Arial" pitchFamily="34" charset="0"/>
            </a:endParaRPr>
          </a:p>
          <a:p>
            <a:pPr algn="r"/>
            <a:endParaRPr lang="ru-RU" sz="2000" i="1" dirty="0" smtClean="0"/>
          </a:p>
        </p:txBody>
      </p:sp>
      <p:pic>
        <p:nvPicPr>
          <p:cNvPr id="38913" name="Picture 1" descr="C:\Users\Марина\Desktop\тв урок 2012\тв урок до 15 июня\Огнева Марина Владимировна_сценарий урока\1812 рисунки\Napol.png"/>
          <p:cNvPicPr>
            <a:picLocks noChangeAspect="1" noChangeArrowheads="1"/>
          </p:cNvPicPr>
          <p:nvPr/>
        </p:nvPicPr>
        <p:blipFill>
          <a:blip r:embed="rId2" cstate="email"/>
          <a:srcRect b="-3699"/>
          <a:stretch>
            <a:fillRect/>
          </a:stretch>
        </p:blipFill>
        <p:spPr bwMode="auto">
          <a:xfrm>
            <a:off x="0" y="2590800"/>
            <a:ext cx="3352800" cy="40386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295400" y="6248400"/>
            <a:ext cx="1676400" cy="13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" u="sng" dirty="0" smtClean="0">
                <a:hlinkClick r:id="rId3"/>
              </a:rPr>
              <a:t>http://kutuzov.hut2.ru/Lichnost/FRANS/Napoleon.htm</a:t>
            </a:r>
            <a:endParaRPr lang="ru-RU" sz="300" dirty="0"/>
          </a:p>
        </p:txBody>
      </p:sp>
      <p:grpSp>
        <p:nvGrpSpPr>
          <p:cNvPr id="2" name="Группа 11"/>
          <p:cNvGrpSpPr/>
          <p:nvPr/>
        </p:nvGrpSpPr>
        <p:grpSpPr>
          <a:xfrm>
            <a:off x="0" y="1014983"/>
            <a:ext cx="9144000" cy="5843017"/>
            <a:chOff x="0" y="1014983"/>
            <a:chExt cx="9144000" cy="5843017"/>
          </a:xfrm>
        </p:grpSpPr>
        <p:pic>
          <p:nvPicPr>
            <p:cNvPr id="38914" name="Picture 2" descr="C:\Users\Марина\Desktop\тв урок 2012\тв урок до 15 июня\Огнева Марина Владимировна_сценарий урока\1812 рисунки\1812-1823_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1014983"/>
              <a:ext cx="9144000" cy="5843017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>
              <a:off x="0" y="6673334"/>
              <a:ext cx="4572000" cy="18466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300" u="sng" dirty="0" smtClean="0">
                  <a:hlinkClick r:id="rId5"/>
                </a:rPr>
                <a:t>http://newyear2012.evidentia.org/1812-god-kartinki.htmlhttp://images.yandex.ru/yandsearch?p=2&amp;text=%D0%B2%D0%BE%D0%B9%D0%BD%D0%B0%201812%20%D1%84%D0%BE%D1%82%D0%BE&amp;img_url=s.mos.ru%2Fcommon%2Fupload%2F1812-1823_b.jpg&amp;pos=56&amp;rpt=simage</a:t>
              </a:r>
              <a:endParaRPr lang="ru-RU" sz="3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90601"/>
          <a:ext cx="9143982" cy="582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  <a:gridCol w="338666"/>
              </a:tblGrid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solidFill>
                              <a:schemeClr val="accent5">
                                <a:lumMod val="10000"/>
                              </a:schemeClr>
                            </a:solidFill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18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>
                            <a:lumMod val="1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1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1100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17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dk1"/>
                          </a:solidFill>
                        </a:rPr>
                        <a:t>8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19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20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11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  <a:tr h="393725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n>
                          <a:solidFill>
                            <a:schemeClr val="accent5">
                              <a:lumMod val="10000"/>
                            </a:schemeClr>
                          </a:solidFill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00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Res" descr="C:\Program Files\Образовательные комплексы\Физика, 7-11 кл. Библиотека наглядных пособий\edu_phys\data\res\res99623EF7-3CB4-4843-98AF-B1F8A9988D3A"/>
          <p:cNvPicPr>
            <a:picLocks noChangeAspect="1" noChangeArrowheads="1"/>
          </p:cNvPicPr>
          <p:nvPr/>
        </p:nvPicPr>
        <p:blipFill>
          <a:blip r:embed="rId3" cstate="email"/>
          <a:srcRect l="6956" t="4347" r="7822" b="36363"/>
          <a:stretch>
            <a:fillRect/>
          </a:stretch>
        </p:blipFill>
        <p:spPr bwMode="auto">
          <a:xfrm>
            <a:off x="2699792" y="2204864"/>
            <a:ext cx="644420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144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4</a:t>
            </a:r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. </a:t>
            </a:r>
            <a:r>
              <a:rPr lang="ru-RU" sz="2300" b="1" dirty="0" smtClean="0">
                <a:solidFill>
                  <a:srgbClr val="FFFF00"/>
                </a:solidFill>
                <a:cs typeface="Arial" pitchFamily="34" charset="0"/>
              </a:rPr>
              <a:t>Кто применял закон ускоренного движения в войне: выиграть 1 сражение и решить исход войны?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гнева Марина Владимировна_презентация">
  <a:themeElements>
    <a:clrScheme name="Office Theme 10">
      <a:dk1>
        <a:srgbClr val="446EB2"/>
      </a:dk1>
      <a:lt1>
        <a:srgbClr val="BDCFA7"/>
      </a:lt1>
      <a:dk2>
        <a:srgbClr val="123E96"/>
      </a:dk2>
      <a:lt2>
        <a:srgbClr val="336699"/>
      </a:lt2>
      <a:accent1>
        <a:srgbClr val="9CC08E"/>
      </a:accent1>
      <a:accent2>
        <a:srgbClr val="3333CC"/>
      </a:accent2>
      <a:accent3>
        <a:srgbClr val="DBE4D0"/>
      </a:accent3>
      <a:accent4>
        <a:srgbClr val="395D97"/>
      </a:accent4>
      <a:accent5>
        <a:srgbClr val="CBDCC6"/>
      </a:accent5>
      <a:accent6>
        <a:srgbClr val="2D2DB9"/>
      </a:accent6>
      <a:hlink>
        <a:srgbClr val="E8FAB0"/>
      </a:hlink>
      <a:folHlink>
        <a:srgbClr val="0B52A1"/>
      </a:folHlink>
    </a:clrScheme>
    <a:fontScheme name="Office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6600"/>
        </a:dk1>
        <a:lt1>
          <a:srgbClr val="FFFFFF"/>
        </a:lt1>
        <a:dk2>
          <a:srgbClr val="000000"/>
        </a:dk2>
        <a:lt2>
          <a:srgbClr val="969696"/>
        </a:lt2>
        <a:accent1>
          <a:srgbClr val="84D07E"/>
        </a:accent1>
        <a:accent2>
          <a:srgbClr val="F1B997"/>
        </a:accent2>
        <a:accent3>
          <a:srgbClr val="FFFFFF"/>
        </a:accent3>
        <a:accent4>
          <a:srgbClr val="005600"/>
        </a:accent4>
        <a:accent5>
          <a:srgbClr val="C2E4C0"/>
        </a:accent5>
        <a:accent6>
          <a:srgbClr val="DAA788"/>
        </a:accent6>
        <a:hlink>
          <a:srgbClr val="6600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CBB6D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FDABA"/>
        </a:accent5>
        <a:accent6>
          <a:srgbClr val="B9B9E7"/>
        </a:accent6>
        <a:hlink>
          <a:srgbClr val="3333CC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6666"/>
        </a:dk1>
        <a:lt1>
          <a:srgbClr val="D7D7EA"/>
        </a:lt1>
        <a:dk2>
          <a:srgbClr val="333399"/>
        </a:dk2>
        <a:lt2>
          <a:srgbClr val="25252F"/>
        </a:lt2>
        <a:accent1>
          <a:srgbClr val="B8E1A1"/>
        </a:accent1>
        <a:accent2>
          <a:srgbClr val="9797DD"/>
        </a:accent2>
        <a:accent3>
          <a:srgbClr val="E8E8F3"/>
        </a:accent3>
        <a:accent4>
          <a:srgbClr val="2A5656"/>
        </a:accent4>
        <a:accent5>
          <a:srgbClr val="D8EECD"/>
        </a:accent5>
        <a:accent6>
          <a:srgbClr val="8888C8"/>
        </a:accent6>
        <a:hlink>
          <a:srgbClr val="6633CC"/>
        </a:hlink>
        <a:folHlink>
          <a:srgbClr val="66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3E8E3E"/>
        </a:dk1>
        <a:lt1>
          <a:srgbClr val="99CC00"/>
        </a:lt1>
        <a:dk2>
          <a:srgbClr val="000099"/>
        </a:dk2>
        <a:lt2>
          <a:srgbClr val="3E3E5C"/>
        </a:lt2>
        <a:accent1>
          <a:srgbClr val="BEDC8C"/>
        </a:accent1>
        <a:accent2>
          <a:srgbClr val="CCECFF"/>
        </a:accent2>
        <a:accent3>
          <a:srgbClr val="CAE2AA"/>
        </a:accent3>
        <a:accent4>
          <a:srgbClr val="347834"/>
        </a:accent4>
        <a:accent5>
          <a:srgbClr val="DBEBC5"/>
        </a:accent5>
        <a:accent6>
          <a:srgbClr val="B9D6E7"/>
        </a:accent6>
        <a:hlink>
          <a:srgbClr val="6600FF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333399"/>
        </a:dk1>
        <a:lt1>
          <a:srgbClr val="FFFFFF"/>
        </a:lt1>
        <a:dk2>
          <a:srgbClr val="000099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2A2A82"/>
        </a:accent4>
        <a:accent5>
          <a:srgbClr val="DAEDEF"/>
        </a:accent5>
        <a:accent6>
          <a:srgbClr val="2D2D8A"/>
        </a:accent6>
        <a:hlink>
          <a:srgbClr val="009A4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DEF6F1"/>
        </a:lt1>
        <a:dk2>
          <a:srgbClr val="000066"/>
        </a:dk2>
        <a:lt2>
          <a:srgbClr val="969696"/>
        </a:lt2>
        <a:accent1>
          <a:srgbClr val="E1F3F3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EEF8F8"/>
        </a:accent5>
        <a:accent6>
          <a:srgbClr val="7FB3E7"/>
        </a:accent6>
        <a:hlink>
          <a:srgbClr val="6600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D2EE6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129D0"/>
        </a:accent6>
        <a:hlink>
          <a:srgbClr val="1BBD0F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5A5A86"/>
        </a:dk1>
        <a:lt1>
          <a:srgbClr val="F0FFCD"/>
        </a:lt1>
        <a:dk2>
          <a:srgbClr val="8AA2D2"/>
        </a:dk2>
        <a:lt2>
          <a:srgbClr val="2D2015"/>
        </a:lt2>
        <a:accent1>
          <a:srgbClr val="D8DAFC"/>
        </a:accent1>
        <a:accent2>
          <a:srgbClr val="CC99CC"/>
        </a:accent2>
        <a:accent3>
          <a:srgbClr val="F6FFE3"/>
        </a:accent3>
        <a:accent4>
          <a:srgbClr val="4C4C72"/>
        </a:accent4>
        <a:accent5>
          <a:srgbClr val="E9EAFD"/>
        </a:accent5>
        <a:accent6>
          <a:srgbClr val="B98AB9"/>
        </a:accent6>
        <a:hlink>
          <a:srgbClr val="2AA22D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57ABFF"/>
        </a:dk1>
        <a:lt1>
          <a:srgbClr val="CCECFF"/>
        </a:lt1>
        <a:dk2>
          <a:srgbClr val="000099"/>
        </a:dk2>
        <a:lt2>
          <a:srgbClr val="003366"/>
        </a:lt2>
        <a:accent1>
          <a:srgbClr val="225EA6"/>
        </a:accent1>
        <a:accent2>
          <a:srgbClr val="6600CC"/>
        </a:accent2>
        <a:accent3>
          <a:srgbClr val="E2F4FF"/>
        </a:accent3>
        <a:accent4>
          <a:srgbClr val="4991DA"/>
        </a:accent4>
        <a:accent5>
          <a:srgbClr val="ABB6D0"/>
        </a:accent5>
        <a:accent6>
          <a:srgbClr val="5C00B9"/>
        </a:accent6>
        <a:hlink>
          <a:srgbClr val="C1E64C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446EB2"/>
        </a:dk1>
        <a:lt1>
          <a:srgbClr val="BDCFA7"/>
        </a:lt1>
        <a:dk2>
          <a:srgbClr val="123E96"/>
        </a:dk2>
        <a:lt2>
          <a:srgbClr val="336699"/>
        </a:lt2>
        <a:accent1>
          <a:srgbClr val="9CC08E"/>
        </a:accent1>
        <a:accent2>
          <a:srgbClr val="3333CC"/>
        </a:accent2>
        <a:accent3>
          <a:srgbClr val="DBE4D0"/>
        </a:accent3>
        <a:accent4>
          <a:srgbClr val="395D97"/>
        </a:accent4>
        <a:accent5>
          <a:srgbClr val="CBDCC6"/>
        </a:accent5>
        <a:accent6>
          <a:srgbClr val="2D2DB9"/>
        </a:accent6>
        <a:hlink>
          <a:srgbClr val="E8FAB0"/>
        </a:hlink>
        <a:folHlink>
          <a:srgbClr val="0B52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Огнева Марина Владимировна_презентация</Template>
  <TotalTime>488</TotalTime>
  <Words>3008</Words>
  <Application>Microsoft Office PowerPoint</Application>
  <PresentationFormat>Экран (4:3)</PresentationFormat>
  <Paragraphs>1761</Paragraphs>
  <Slides>31</Slides>
  <Notes>21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Огнева Марина Владимировна_презентация</vt:lpstr>
      <vt:lpstr>ИНТЕРАКТИВНАЯ ИГРА</vt:lpstr>
      <vt:lpstr>Слайд 2</vt:lpstr>
      <vt:lpstr>Цель: </vt:lpstr>
      <vt:lpstr>Игровая задача:  </vt:lpstr>
      <vt:lpstr>Ответив на вопросы, вы увидите  характер  войны 1812 года.  .</vt:lpstr>
      <vt:lpstr>Слайд 6</vt:lpstr>
      <vt:lpstr>Слайд 7</vt:lpstr>
      <vt:lpstr>Слайд 8</vt:lpstr>
      <vt:lpstr>4. Кто применял закон ускоренного движения в войне: выиграть 1 сражение и решить исход войны?  </vt:lpstr>
      <vt:lpstr>4. Кто применял закон ускоренного движения в войне: выиграть 1 сражение и решить исход войны?  </vt:lpstr>
      <vt:lpstr>Слайд 11</vt:lpstr>
      <vt:lpstr>6.Физическое явление, объясняющее мираж.</vt:lpstr>
      <vt:lpstr>Закон преломления света (Снеллиус , 1621 г.)  </vt:lpstr>
      <vt:lpstr>Слайд 14</vt:lpstr>
      <vt:lpstr> 8.  В 2012 году россияне отмечают 200-летие этого события. «Голова» была больше Солнца, а хвост занимал полнеба. </vt:lpstr>
      <vt:lpstr> 9. Кто открыл комету, которую дважды видел   Толстой?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</dc:title>
  <dc:subject>Анимированный шаблон</dc:subject>
  <dc:creator>Марина</dc:creator>
  <dc:description>Презентации по МХК, шаблоны PowerPoint - http://freeppt.ru/</dc:description>
  <cp:lastModifiedBy>Марина</cp:lastModifiedBy>
  <cp:revision>70</cp:revision>
  <cp:lastPrinted>1601-01-01T00:00:00Z</cp:lastPrinted>
  <dcterms:created xsi:type="dcterms:W3CDTF">2012-06-15T01:06:36Z</dcterms:created>
  <dcterms:modified xsi:type="dcterms:W3CDTF">2013-01-30T23:37:46Z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TC010721221033</vt:lpwstr>
  </property>
</Properties>
</file>